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1" r:id="rId1"/>
  </p:sldMasterIdLst>
  <p:sldIdLst>
    <p:sldId id="256" r:id="rId2"/>
    <p:sldId id="257" r:id="rId3"/>
    <p:sldId id="279" r:id="rId4"/>
    <p:sldId id="280" r:id="rId5"/>
    <p:sldId id="281" r:id="rId6"/>
    <p:sldId id="282" r:id="rId7"/>
    <p:sldId id="283" r:id="rId8"/>
    <p:sldId id="284" r:id="rId9"/>
    <p:sldId id="285" r:id="rId10"/>
    <p:sldId id="286" r:id="rId11"/>
    <p:sldId id="287" r:id="rId12"/>
    <p:sldId id="288" r:id="rId13"/>
    <p:sldId id="289" r:id="rId14"/>
    <p:sldId id="290" r:id="rId15"/>
    <p:sldId id="295" r:id="rId16"/>
    <p:sldId id="296" r:id="rId17"/>
    <p:sldId id="293" r:id="rId18"/>
    <p:sldId id="291" r:id="rId19"/>
    <p:sldId id="292" r:id="rId20"/>
    <p:sldId id="294" r:id="rId21"/>
    <p:sldId id="302" r:id="rId22"/>
    <p:sldId id="297" r:id="rId23"/>
    <p:sldId id="298" r:id="rId24"/>
    <p:sldId id="299" r:id="rId25"/>
    <p:sldId id="300" r:id="rId26"/>
    <p:sldId id="301" r:id="rId27"/>
  </p:sldIdLst>
  <p:sldSz cx="12192000" cy="6858000"/>
  <p:notesSz cx="9874250" cy="6797675"/>
  <p:defaultTextStyle>
    <a:defPPr>
      <a:defRPr lang="zh-TW"/>
    </a:defPPr>
    <a:lvl1pPr algn="l" rtl="0" fontAlgn="base">
      <a:spcBef>
        <a:spcPct val="0"/>
      </a:spcBef>
      <a:spcAft>
        <a:spcPct val="0"/>
      </a:spcAft>
      <a:defRPr kumimoji="1" kern="1200">
        <a:solidFill>
          <a:schemeClr val="tx1"/>
        </a:solidFill>
        <a:latin typeface="Arial" pitchFamily="34" charset="0"/>
        <a:ea typeface="新細明體" pitchFamily="18" charset="-120"/>
        <a:cs typeface="+mn-cs"/>
      </a:defRPr>
    </a:lvl1pPr>
    <a:lvl2pPr marL="457200" algn="l" rtl="0" fontAlgn="base">
      <a:spcBef>
        <a:spcPct val="0"/>
      </a:spcBef>
      <a:spcAft>
        <a:spcPct val="0"/>
      </a:spcAft>
      <a:defRPr kumimoji="1" kern="1200">
        <a:solidFill>
          <a:schemeClr val="tx1"/>
        </a:solidFill>
        <a:latin typeface="Arial" pitchFamily="34" charset="0"/>
        <a:ea typeface="新細明體" pitchFamily="18" charset="-120"/>
        <a:cs typeface="+mn-cs"/>
      </a:defRPr>
    </a:lvl2pPr>
    <a:lvl3pPr marL="914400" algn="l" rtl="0" fontAlgn="base">
      <a:spcBef>
        <a:spcPct val="0"/>
      </a:spcBef>
      <a:spcAft>
        <a:spcPct val="0"/>
      </a:spcAft>
      <a:defRPr kumimoji="1" kern="1200">
        <a:solidFill>
          <a:schemeClr val="tx1"/>
        </a:solidFill>
        <a:latin typeface="Arial" pitchFamily="34" charset="0"/>
        <a:ea typeface="新細明體" pitchFamily="18" charset="-120"/>
        <a:cs typeface="+mn-cs"/>
      </a:defRPr>
    </a:lvl3pPr>
    <a:lvl4pPr marL="1371600" algn="l" rtl="0" fontAlgn="base">
      <a:spcBef>
        <a:spcPct val="0"/>
      </a:spcBef>
      <a:spcAft>
        <a:spcPct val="0"/>
      </a:spcAft>
      <a:defRPr kumimoji="1" kern="1200">
        <a:solidFill>
          <a:schemeClr val="tx1"/>
        </a:solidFill>
        <a:latin typeface="Arial" pitchFamily="34" charset="0"/>
        <a:ea typeface="新細明體" pitchFamily="18" charset="-120"/>
        <a:cs typeface="+mn-cs"/>
      </a:defRPr>
    </a:lvl4pPr>
    <a:lvl5pPr marL="1828800" algn="l" rtl="0" fontAlgn="base">
      <a:spcBef>
        <a:spcPct val="0"/>
      </a:spcBef>
      <a:spcAft>
        <a:spcPct val="0"/>
      </a:spcAft>
      <a:defRPr kumimoji="1" kern="1200">
        <a:solidFill>
          <a:schemeClr val="tx1"/>
        </a:solidFill>
        <a:latin typeface="Arial" pitchFamily="34" charset="0"/>
        <a:ea typeface="新細明體" pitchFamily="18" charset="-120"/>
        <a:cs typeface="+mn-cs"/>
      </a:defRPr>
    </a:lvl5pPr>
    <a:lvl6pPr marL="2286000" algn="l" defTabSz="914400" rtl="0" eaLnBrk="1" latinLnBrk="0" hangingPunct="1">
      <a:defRPr kumimoji="1" kern="1200">
        <a:solidFill>
          <a:schemeClr val="tx1"/>
        </a:solidFill>
        <a:latin typeface="Arial" pitchFamily="34" charset="0"/>
        <a:ea typeface="新細明體" pitchFamily="18" charset="-120"/>
        <a:cs typeface="+mn-cs"/>
      </a:defRPr>
    </a:lvl6pPr>
    <a:lvl7pPr marL="2743200" algn="l" defTabSz="914400" rtl="0" eaLnBrk="1" latinLnBrk="0" hangingPunct="1">
      <a:defRPr kumimoji="1" kern="1200">
        <a:solidFill>
          <a:schemeClr val="tx1"/>
        </a:solidFill>
        <a:latin typeface="Arial" pitchFamily="34" charset="0"/>
        <a:ea typeface="新細明體" pitchFamily="18" charset="-120"/>
        <a:cs typeface="+mn-cs"/>
      </a:defRPr>
    </a:lvl7pPr>
    <a:lvl8pPr marL="3200400" algn="l" defTabSz="914400" rtl="0" eaLnBrk="1" latinLnBrk="0" hangingPunct="1">
      <a:defRPr kumimoji="1" kern="1200">
        <a:solidFill>
          <a:schemeClr val="tx1"/>
        </a:solidFill>
        <a:latin typeface="Arial" pitchFamily="34" charset="0"/>
        <a:ea typeface="新細明體" pitchFamily="18" charset="-120"/>
        <a:cs typeface="+mn-cs"/>
      </a:defRPr>
    </a:lvl8pPr>
    <a:lvl9pPr marL="3657600" algn="l" defTabSz="914400" rtl="0" eaLnBrk="1" latinLnBrk="0" hangingPunct="1">
      <a:defRPr kumimoji="1" kern="1200">
        <a:solidFill>
          <a:schemeClr val="tx1"/>
        </a:solidFill>
        <a:latin typeface="Arial" pitchFamily="34" charset="0"/>
        <a:ea typeface="新細明體" pitchFamily="18" charset="-120"/>
        <a:cs typeface="+mn-cs"/>
      </a:defRPr>
    </a:lvl9pPr>
  </p:defaultTextStyle>
  <p:extLst>
    <p:ext uri="{521415D9-36F7-43E2-AB2F-B90AF26B5E84}">
      <p14:sectionLst xmlns:p14="http://schemas.microsoft.com/office/powerpoint/2010/main">
        <p14:section name="預設章節" id="{195E9B24-A4AB-4D72-86FA-52DC3D21BCF0}">
          <p14:sldIdLst>
            <p14:sldId id="256"/>
            <p14:sldId id="257"/>
            <p14:sldId id="279"/>
            <p14:sldId id="280"/>
            <p14:sldId id="281"/>
            <p14:sldId id="282"/>
            <p14:sldId id="283"/>
            <p14:sldId id="284"/>
            <p14:sldId id="285"/>
            <p14:sldId id="286"/>
            <p14:sldId id="287"/>
            <p14:sldId id="288"/>
            <p14:sldId id="289"/>
            <p14:sldId id="290"/>
            <p14:sldId id="295"/>
            <p14:sldId id="296"/>
            <p14:sldId id="293"/>
            <p14:sldId id="291"/>
            <p14:sldId id="292"/>
            <p14:sldId id="294"/>
            <p14:sldId id="302"/>
            <p14:sldId id="297"/>
            <p14:sldId id="298"/>
            <p14:sldId id="299"/>
            <p14:sldId id="300"/>
            <p14:sldId id="30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42">
          <p15:clr>
            <a:srgbClr val="A4A3A4"/>
          </p15:clr>
        </p15:guide>
        <p15:guide id="2" pos="311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87" d="100"/>
          <a:sy n="87" d="100"/>
        </p:scale>
        <p:origin x="528" y="77"/>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142"/>
        <p:guide pos="311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4" name="AutoShape 2"/>
          <p:cNvSpPr>
            <a:spLocks noChangeArrowheads="1"/>
          </p:cNvSpPr>
          <p:nvPr/>
        </p:nvSpPr>
        <p:spPr bwMode="auto">
          <a:xfrm>
            <a:off x="304800" y="381000"/>
            <a:ext cx="11582400" cy="5638800"/>
          </a:xfrm>
          <a:prstGeom prst="roundRect">
            <a:avLst>
              <a:gd name="adj" fmla="val 7912"/>
            </a:avLst>
          </a:prstGeom>
          <a:solidFill>
            <a:schemeClr val="folHlink"/>
          </a:solidFill>
          <a:ln w="9525">
            <a:noFill/>
            <a:round/>
            <a:headEnd/>
            <a:tailEnd/>
          </a:ln>
        </p:spPr>
        <p:txBody>
          <a:bodyPr wrap="none" anchor="ctr"/>
          <a:lstStyle/>
          <a:p>
            <a:pPr algn="ctr"/>
            <a:endParaRPr kumimoji="0" lang="zh-TW" altLang="zh-TW" sz="2400">
              <a:latin typeface="Times New Roman" pitchFamily="18" charset="0"/>
            </a:endParaRPr>
          </a:p>
        </p:txBody>
      </p:sp>
      <p:sp>
        <p:nvSpPr>
          <p:cNvPr id="5" name="AutoShape 3"/>
          <p:cNvSpPr>
            <a:spLocks noChangeArrowheads="1"/>
          </p:cNvSpPr>
          <p:nvPr/>
        </p:nvSpPr>
        <p:spPr bwMode="white">
          <a:xfrm>
            <a:off x="436035" y="488950"/>
            <a:ext cx="11247967" cy="4768850"/>
          </a:xfrm>
          <a:prstGeom prst="roundRect">
            <a:avLst>
              <a:gd name="adj" fmla="val 7310"/>
            </a:avLst>
          </a:prstGeom>
          <a:solidFill>
            <a:schemeClr val="bg1"/>
          </a:solidFill>
          <a:ln w="9525">
            <a:noFill/>
            <a:round/>
            <a:headEnd/>
            <a:tailEnd/>
          </a:ln>
        </p:spPr>
        <p:txBody>
          <a:bodyPr wrap="none" anchor="ctr"/>
          <a:lstStyle/>
          <a:p>
            <a:pPr algn="ctr"/>
            <a:endParaRPr kumimoji="0" lang="zh-TW" altLang="zh-TW" sz="2400">
              <a:latin typeface="Times New Roman" pitchFamily="18" charset="0"/>
            </a:endParaRPr>
          </a:p>
        </p:txBody>
      </p:sp>
      <p:sp>
        <p:nvSpPr>
          <p:cNvPr id="6" name="AutoShape 4"/>
          <p:cNvSpPr>
            <a:spLocks noChangeArrowheads="1"/>
          </p:cNvSpPr>
          <p:nvPr/>
        </p:nvSpPr>
        <p:spPr bwMode="blackWhite">
          <a:xfrm>
            <a:off x="1828800" y="3338513"/>
            <a:ext cx="8534400" cy="2286000"/>
          </a:xfrm>
          <a:prstGeom prst="roundRect">
            <a:avLst>
              <a:gd name="adj" fmla="val 16667"/>
            </a:avLst>
          </a:prstGeom>
          <a:solidFill>
            <a:schemeClr val="bg1"/>
          </a:solidFill>
          <a:ln w="50800">
            <a:solidFill>
              <a:schemeClr val="bg2"/>
            </a:solidFill>
            <a:round/>
            <a:headEnd/>
            <a:tailEnd/>
          </a:ln>
        </p:spPr>
        <p:txBody>
          <a:bodyPr wrap="none" anchor="ctr"/>
          <a:lstStyle/>
          <a:p>
            <a:pPr algn="ctr"/>
            <a:endParaRPr kumimoji="0" lang="zh-TW" altLang="zh-TW"/>
          </a:p>
        </p:txBody>
      </p:sp>
      <p:sp>
        <p:nvSpPr>
          <p:cNvPr id="100357" name="Rectangle 5"/>
          <p:cNvSpPr>
            <a:spLocks noGrp="1" noChangeArrowheads="1"/>
          </p:cNvSpPr>
          <p:nvPr>
            <p:ph type="ctrTitle"/>
          </p:nvPr>
        </p:nvSpPr>
        <p:spPr>
          <a:xfrm>
            <a:off x="914400" y="857250"/>
            <a:ext cx="10363200" cy="2266950"/>
          </a:xfrm>
        </p:spPr>
        <p:txBody>
          <a:bodyPr anchor="ctr" anchorCtr="1"/>
          <a:lstStyle>
            <a:lvl1pPr algn="ctr">
              <a:defRPr sz="4100" i="1"/>
            </a:lvl1pPr>
          </a:lstStyle>
          <a:p>
            <a:r>
              <a:rPr lang="zh-TW" altLang="en-US" smtClean="0"/>
              <a:t>按一下以編輯母片標題樣式</a:t>
            </a:r>
            <a:endParaRPr lang="zh-TW" altLang="en-US"/>
          </a:p>
        </p:txBody>
      </p:sp>
      <p:sp>
        <p:nvSpPr>
          <p:cNvPr id="100358" name="Rectangle 6"/>
          <p:cNvSpPr>
            <a:spLocks noGrp="1" noChangeArrowheads="1"/>
          </p:cNvSpPr>
          <p:nvPr>
            <p:ph type="subTitle" idx="1"/>
          </p:nvPr>
        </p:nvSpPr>
        <p:spPr>
          <a:xfrm>
            <a:off x="2336800" y="3567113"/>
            <a:ext cx="7213600" cy="1905000"/>
          </a:xfrm>
        </p:spPr>
        <p:txBody>
          <a:bodyPr anchor="ctr"/>
          <a:lstStyle>
            <a:lvl1pPr marL="0" indent="0" algn="ctr">
              <a:buFont typeface="Wingdings" pitchFamily="2" charset="2"/>
              <a:buNone/>
              <a:defRPr sz="3300"/>
            </a:lvl1pPr>
          </a:lstStyle>
          <a:p>
            <a:r>
              <a:rPr lang="zh-TW" altLang="en-US" smtClean="0"/>
              <a:t>按一下以編輯母片副標題樣式</a:t>
            </a:r>
            <a:endParaRPr lang="zh-TW" altLang="en-US"/>
          </a:p>
        </p:txBody>
      </p:sp>
      <p:sp>
        <p:nvSpPr>
          <p:cNvPr id="7" name="Rectangle 7"/>
          <p:cNvSpPr>
            <a:spLocks noGrp="1" noChangeArrowheads="1"/>
          </p:cNvSpPr>
          <p:nvPr>
            <p:ph type="dt" sz="half" idx="10"/>
          </p:nvPr>
        </p:nvSpPr>
        <p:spPr/>
        <p:txBody>
          <a:bodyPr/>
          <a:lstStyle>
            <a:lvl1pPr>
              <a:defRPr/>
            </a:lvl1pPr>
          </a:lstStyle>
          <a:p>
            <a:pPr>
              <a:defRPr/>
            </a:pPr>
            <a:fld id="{78CEEB4A-837F-49A6-B673-BC26A4192022}" type="datetime1">
              <a:rPr lang="zh-TW" altLang="en-US"/>
              <a:pPr>
                <a:defRPr/>
              </a:pPr>
              <a:t>2017/10/25</a:t>
            </a:fld>
            <a:endParaRPr lang="en-US" altLang="zh-TW"/>
          </a:p>
        </p:txBody>
      </p:sp>
      <p:sp>
        <p:nvSpPr>
          <p:cNvPr id="8" name="Rectangle 8"/>
          <p:cNvSpPr>
            <a:spLocks noGrp="1" noChangeArrowheads="1"/>
          </p:cNvSpPr>
          <p:nvPr>
            <p:ph type="ftr" sz="quarter" idx="11"/>
          </p:nvPr>
        </p:nvSpPr>
        <p:spPr>
          <a:xfrm>
            <a:off x="3790953" y="6308725"/>
            <a:ext cx="5378449" cy="457200"/>
          </a:xfrm>
        </p:spPr>
        <p:txBody>
          <a:bodyPr/>
          <a:lstStyle>
            <a:lvl1pPr>
              <a:defRPr/>
            </a:lvl1pPr>
          </a:lstStyle>
          <a:p>
            <a:pPr>
              <a:defRPr/>
            </a:pPr>
            <a:r>
              <a:rPr lang="en-US" altLang="zh-TW"/>
              <a:t>National Cheng Kung University CSIE Computer &amp; Internet Architecture Lab </a:t>
            </a:r>
          </a:p>
        </p:txBody>
      </p:sp>
      <p:sp>
        <p:nvSpPr>
          <p:cNvPr id="9" name="Rectangle 9"/>
          <p:cNvSpPr>
            <a:spLocks noGrp="1" noChangeArrowheads="1"/>
          </p:cNvSpPr>
          <p:nvPr>
            <p:ph type="sldNum" sz="quarter" idx="12"/>
          </p:nvPr>
        </p:nvSpPr>
        <p:spPr>
          <a:xfrm>
            <a:off x="9144000" y="6308725"/>
            <a:ext cx="2133600" cy="457200"/>
          </a:xfrm>
        </p:spPr>
        <p:txBody>
          <a:bodyPr/>
          <a:lstStyle>
            <a:lvl1pPr>
              <a:defRPr/>
            </a:lvl1pPr>
          </a:lstStyle>
          <a:p>
            <a:pPr>
              <a:defRPr/>
            </a:pPr>
            <a:fld id="{CE6AA98F-05D8-44A8-9759-475B8088B8DB}" type="slidenum">
              <a:rPr lang="en-US" altLang="zh-TW"/>
              <a:pPr>
                <a:defRPr/>
              </a:pPr>
              <a:t>‹#›</a:t>
            </a:fld>
            <a:endParaRPr lang="en-US" altLang="zh-TW"/>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4"/>
          <p:cNvSpPr>
            <a:spLocks noGrp="1" noChangeArrowheads="1"/>
          </p:cNvSpPr>
          <p:nvPr>
            <p:ph type="dt" sz="half" idx="10"/>
          </p:nvPr>
        </p:nvSpPr>
        <p:spPr>
          <a:ln/>
        </p:spPr>
        <p:txBody>
          <a:bodyPr/>
          <a:lstStyle>
            <a:lvl1pPr>
              <a:defRPr/>
            </a:lvl1pPr>
          </a:lstStyle>
          <a:p>
            <a:pPr>
              <a:defRPr/>
            </a:pPr>
            <a:fld id="{A1B2E35E-D90F-4D83-B0CD-BBE9C6575D54}" type="datetime1">
              <a:rPr lang="zh-TW" altLang="en-US"/>
              <a:pPr>
                <a:defRPr/>
              </a:pPr>
              <a:t>2017/10/25</a:t>
            </a:fld>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t>Computer &amp; Internet Architecture Lab</a:t>
            </a:r>
          </a:p>
          <a:p>
            <a:pPr>
              <a:defRPr/>
            </a:pPr>
            <a:r>
              <a:rPr lang="en-US" altLang="zh-TW"/>
              <a:t>CSIE, National Cheng Kung University</a:t>
            </a:r>
          </a:p>
        </p:txBody>
      </p:sp>
      <p:sp>
        <p:nvSpPr>
          <p:cNvPr id="6" name="Rectangle 6"/>
          <p:cNvSpPr>
            <a:spLocks noGrp="1" noChangeArrowheads="1"/>
          </p:cNvSpPr>
          <p:nvPr>
            <p:ph type="sldNum" sz="quarter" idx="12"/>
          </p:nvPr>
        </p:nvSpPr>
        <p:spPr>
          <a:ln/>
        </p:spPr>
        <p:txBody>
          <a:bodyPr/>
          <a:lstStyle>
            <a:lvl1pPr>
              <a:defRPr/>
            </a:lvl1pPr>
          </a:lstStyle>
          <a:p>
            <a:pPr>
              <a:defRPr/>
            </a:pPr>
            <a:fld id="{CF152D30-0AE7-42A3-B1E7-A1874917EA8D}" type="slidenum">
              <a:rPr lang="en-US" altLang="zh-TW"/>
              <a:pPr>
                <a:defRPr/>
              </a:pPr>
              <a:t>‹#›</a:t>
            </a:fld>
            <a:endParaRPr lang="en-US" alt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12200" y="549278"/>
            <a:ext cx="2565400" cy="53943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1016000" y="549278"/>
            <a:ext cx="7493000" cy="5394325"/>
          </a:xfrm>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4"/>
          <p:cNvSpPr>
            <a:spLocks noGrp="1" noChangeArrowheads="1"/>
          </p:cNvSpPr>
          <p:nvPr>
            <p:ph type="dt" sz="half" idx="10"/>
          </p:nvPr>
        </p:nvSpPr>
        <p:spPr>
          <a:ln/>
        </p:spPr>
        <p:txBody>
          <a:bodyPr/>
          <a:lstStyle>
            <a:lvl1pPr>
              <a:defRPr/>
            </a:lvl1pPr>
          </a:lstStyle>
          <a:p>
            <a:pPr>
              <a:defRPr/>
            </a:pPr>
            <a:fld id="{553AC67E-EAB6-4956-B8AE-B6521676F9E0}" type="datetime1">
              <a:rPr lang="zh-TW" altLang="en-US"/>
              <a:pPr>
                <a:defRPr/>
              </a:pPr>
              <a:t>2017/10/25</a:t>
            </a:fld>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t>Computer &amp; Internet Architecture Lab</a:t>
            </a:r>
          </a:p>
          <a:p>
            <a:pPr>
              <a:defRPr/>
            </a:pPr>
            <a:r>
              <a:rPr lang="en-US" altLang="zh-TW"/>
              <a:t>CSIE, National Cheng Kung University</a:t>
            </a:r>
          </a:p>
        </p:txBody>
      </p:sp>
      <p:sp>
        <p:nvSpPr>
          <p:cNvPr id="6" name="Rectangle 6"/>
          <p:cNvSpPr>
            <a:spLocks noGrp="1" noChangeArrowheads="1"/>
          </p:cNvSpPr>
          <p:nvPr>
            <p:ph type="sldNum" sz="quarter" idx="12"/>
          </p:nvPr>
        </p:nvSpPr>
        <p:spPr>
          <a:ln/>
        </p:spPr>
        <p:txBody>
          <a:bodyPr/>
          <a:lstStyle>
            <a:lvl1pPr>
              <a:defRPr/>
            </a:lvl1pPr>
          </a:lstStyle>
          <a:p>
            <a:pPr>
              <a:defRPr/>
            </a:pPr>
            <a:fld id="{F927A223-2DA6-4EBF-8107-7051207CD747}" type="slidenum">
              <a:rPr lang="en-US" altLang="zh-TW"/>
              <a:pPr>
                <a:defRPr/>
              </a:pPr>
              <a:t>‹#›</a:t>
            </a:fld>
            <a:endParaRPr lang="en-US" altLang="zh-TW"/>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標題，文字及物件">
    <p:spTree>
      <p:nvGrpSpPr>
        <p:cNvPr id="1" name=""/>
        <p:cNvGrpSpPr/>
        <p:nvPr/>
      </p:nvGrpSpPr>
      <p:grpSpPr>
        <a:xfrm>
          <a:off x="0" y="0"/>
          <a:ext cx="0" cy="0"/>
          <a:chOff x="0" y="0"/>
          <a:chExt cx="0" cy="0"/>
        </a:xfrm>
      </p:grpSpPr>
      <p:sp>
        <p:nvSpPr>
          <p:cNvPr id="2" name="標題 1"/>
          <p:cNvSpPr>
            <a:spLocks noGrp="1"/>
          </p:cNvSpPr>
          <p:nvPr>
            <p:ph type="title"/>
          </p:nvPr>
        </p:nvSpPr>
        <p:spPr>
          <a:xfrm>
            <a:off x="1016000" y="549275"/>
            <a:ext cx="10261600" cy="592138"/>
          </a:xfrm>
        </p:spPr>
        <p:txBody>
          <a:bodyPr/>
          <a:lstStyle/>
          <a:p>
            <a:r>
              <a:rPr lang="zh-TW" altLang="en-US" smtClean="0"/>
              <a:t>按一下以編輯母片標題樣式</a:t>
            </a:r>
            <a:endParaRPr lang="zh-TW" altLang="en-US"/>
          </a:p>
        </p:txBody>
      </p:sp>
      <p:sp>
        <p:nvSpPr>
          <p:cNvPr id="3" name="文字版面配置區 2"/>
          <p:cNvSpPr>
            <a:spLocks noGrp="1"/>
          </p:cNvSpPr>
          <p:nvPr>
            <p:ph type="body" sz="half" idx="1"/>
          </p:nvPr>
        </p:nvSpPr>
        <p:spPr>
          <a:xfrm>
            <a:off x="1016000" y="1412878"/>
            <a:ext cx="5029200" cy="4530725"/>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6248400" y="1412878"/>
            <a:ext cx="5029200" cy="4530725"/>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4"/>
          <p:cNvSpPr>
            <a:spLocks noGrp="1" noChangeArrowheads="1"/>
          </p:cNvSpPr>
          <p:nvPr>
            <p:ph type="dt" sz="half" idx="10"/>
          </p:nvPr>
        </p:nvSpPr>
        <p:spPr>
          <a:ln/>
        </p:spPr>
        <p:txBody>
          <a:bodyPr/>
          <a:lstStyle>
            <a:lvl1pPr>
              <a:defRPr/>
            </a:lvl1pPr>
          </a:lstStyle>
          <a:p>
            <a:pPr>
              <a:defRPr/>
            </a:pPr>
            <a:fld id="{00961526-E49D-4E81-A6CE-EBD204B44E1D}" type="datetime1">
              <a:rPr lang="zh-TW" altLang="en-US"/>
              <a:pPr>
                <a:defRPr/>
              </a:pPr>
              <a:t>2017/10/25</a:t>
            </a:fld>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a:t>Computer &amp; Internet Architecture Lab</a:t>
            </a:r>
          </a:p>
          <a:p>
            <a:pPr>
              <a:defRPr/>
            </a:pPr>
            <a:r>
              <a:rPr lang="en-US" altLang="zh-TW"/>
              <a:t>CSIE, National Cheng Kung University</a:t>
            </a:r>
          </a:p>
        </p:txBody>
      </p:sp>
      <p:sp>
        <p:nvSpPr>
          <p:cNvPr id="7" name="Rectangle 6"/>
          <p:cNvSpPr>
            <a:spLocks noGrp="1" noChangeArrowheads="1"/>
          </p:cNvSpPr>
          <p:nvPr>
            <p:ph type="sldNum" sz="quarter" idx="12"/>
          </p:nvPr>
        </p:nvSpPr>
        <p:spPr>
          <a:ln/>
        </p:spPr>
        <p:txBody>
          <a:bodyPr/>
          <a:lstStyle>
            <a:lvl1pPr>
              <a:defRPr/>
            </a:lvl1pPr>
          </a:lstStyle>
          <a:p>
            <a:pPr>
              <a:defRPr/>
            </a:pPr>
            <a:fld id="{95D29E2D-6B4F-4CD3-A3D3-C4E701E04079}" type="slidenum">
              <a:rPr lang="en-US" altLang="zh-TW"/>
              <a:pPr>
                <a:defRPr/>
              </a:pPr>
              <a:t>‹#›</a:t>
            </a:fld>
            <a:endParaRPr lang="en-US" altLang="zh-TW"/>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標題及表格">
    <p:spTree>
      <p:nvGrpSpPr>
        <p:cNvPr id="1" name=""/>
        <p:cNvGrpSpPr/>
        <p:nvPr/>
      </p:nvGrpSpPr>
      <p:grpSpPr>
        <a:xfrm>
          <a:off x="0" y="0"/>
          <a:ext cx="0" cy="0"/>
          <a:chOff x="0" y="0"/>
          <a:chExt cx="0" cy="0"/>
        </a:xfrm>
      </p:grpSpPr>
      <p:sp>
        <p:nvSpPr>
          <p:cNvPr id="2" name="標題 1"/>
          <p:cNvSpPr>
            <a:spLocks noGrp="1"/>
          </p:cNvSpPr>
          <p:nvPr>
            <p:ph type="title"/>
          </p:nvPr>
        </p:nvSpPr>
        <p:spPr>
          <a:xfrm>
            <a:off x="1016000" y="549275"/>
            <a:ext cx="10261600" cy="592138"/>
          </a:xfrm>
        </p:spPr>
        <p:txBody>
          <a:bodyPr/>
          <a:lstStyle/>
          <a:p>
            <a:r>
              <a:rPr lang="zh-TW" altLang="en-US" smtClean="0"/>
              <a:t>按一下以編輯母片標題樣式</a:t>
            </a:r>
            <a:endParaRPr lang="zh-TW" altLang="en-US"/>
          </a:p>
        </p:txBody>
      </p:sp>
      <p:sp>
        <p:nvSpPr>
          <p:cNvPr id="3" name="表格版面配置區 2"/>
          <p:cNvSpPr>
            <a:spLocks noGrp="1"/>
          </p:cNvSpPr>
          <p:nvPr>
            <p:ph type="tbl" idx="1"/>
          </p:nvPr>
        </p:nvSpPr>
        <p:spPr>
          <a:xfrm>
            <a:off x="1016000" y="1412878"/>
            <a:ext cx="10261600" cy="4530725"/>
          </a:xfrm>
        </p:spPr>
        <p:txBody>
          <a:bodyPr/>
          <a:lstStyle/>
          <a:p>
            <a:pPr lvl="0"/>
            <a:r>
              <a:rPr lang="zh-TW" altLang="en-US" noProof="0" smtClean="0"/>
              <a:t>按一下圖示以新增表格</a:t>
            </a:r>
          </a:p>
        </p:txBody>
      </p:sp>
      <p:sp>
        <p:nvSpPr>
          <p:cNvPr id="4" name="Rectangle 4"/>
          <p:cNvSpPr>
            <a:spLocks noGrp="1" noChangeArrowheads="1"/>
          </p:cNvSpPr>
          <p:nvPr>
            <p:ph type="dt" sz="half" idx="10"/>
          </p:nvPr>
        </p:nvSpPr>
        <p:spPr>
          <a:ln/>
        </p:spPr>
        <p:txBody>
          <a:bodyPr/>
          <a:lstStyle>
            <a:lvl1pPr>
              <a:defRPr/>
            </a:lvl1pPr>
          </a:lstStyle>
          <a:p>
            <a:pPr>
              <a:defRPr/>
            </a:pPr>
            <a:fld id="{BE32347E-8533-4D5D-9307-04648A9487D3}" type="datetime1">
              <a:rPr lang="zh-TW" altLang="en-US"/>
              <a:pPr>
                <a:defRPr/>
              </a:pPr>
              <a:t>2017/10/25</a:t>
            </a:fld>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t>Computer &amp; Internet Architecture Lab</a:t>
            </a:r>
          </a:p>
          <a:p>
            <a:pPr>
              <a:defRPr/>
            </a:pPr>
            <a:r>
              <a:rPr lang="en-US" altLang="zh-TW"/>
              <a:t>CSIE, National Cheng Kung University</a:t>
            </a:r>
          </a:p>
        </p:txBody>
      </p:sp>
      <p:sp>
        <p:nvSpPr>
          <p:cNvPr id="6" name="Rectangle 6"/>
          <p:cNvSpPr>
            <a:spLocks noGrp="1" noChangeArrowheads="1"/>
          </p:cNvSpPr>
          <p:nvPr>
            <p:ph type="sldNum" sz="quarter" idx="12"/>
          </p:nvPr>
        </p:nvSpPr>
        <p:spPr>
          <a:ln/>
        </p:spPr>
        <p:txBody>
          <a:bodyPr/>
          <a:lstStyle>
            <a:lvl1pPr>
              <a:defRPr/>
            </a:lvl1pPr>
          </a:lstStyle>
          <a:p>
            <a:pPr>
              <a:defRPr/>
            </a:pPr>
            <a:fld id="{DA2B1232-DF00-448C-ACCD-8843BA4DAAA1}" type="slidenum">
              <a:rPr lang="en-US" altLang="zh-TW"/>
              <a:pPr>
                <a:defRPr/>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按一下以編輯母片標題樣式</a:t>
            </a:r>
            <a:endParaRPr lang="zh-TW" altLang="en-US" dirty="0"/>
          </a:p>
        </p:txBody>
      </p:sp>
      <p:sp>
        <p:nvSpPr>
          <p:cNvPr id="3" name="內容版面配置區 2"/>
          <p:cNvSpPr>
            <a:spLocks noGrp="1"/>
          </p:cNvSpPr>
          <p:nvPr>
            <p:ph idx="1"/>
          </p:nvPr>
        </p:nvSpPr>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4"/>
          <p:cNvSpPr>
            <a:spLocks noGrp="1" noChangeArrowheads="1"/>
          </p:cNvSpPr>
          <p:nvPr>
            <p:ph type="dt" sz="half" idx="10"/>
          </p:nvPr>
        </p:nvSpPr>
        <p:spPr>
          <a:xfrm>
            <a:off x="767408" y="6308725"/>
            <a:ext cx="2743200" cy="457200"/>
          </a:xfrm>
          <a:ln/>
        </p:spPr>
        <p:txBody>
          <a:bodyPr/>
          <a:lstStyle>
            <a:lvl1pPr>
              <a:defRPr/>
            </a:lvl1pPr>
          </a:lstStyle>
          <a:p>
            <a:pPr>
              <a:defRPr/>
            </a:pPr>
            <a:fld id="{4A6B8756-D039-4654-B67B-236A94C2B8EC}" type="datetime1">
              <a:rPr lang="zh-TW" altLang="en-US"/>
              <a:pPr>
                <a:defRPr/>
              </a:pPr>
              <a:t>2017/10/25</a:t>
            </a:fld>
            <a:endParaRPr lang="en-US" altLang="zh-TW" dirty="0"/>
          </a:p>
        </p:txBody>
      </p:sp>
      <p:sp>
        <p:nvSpPr>
          <p:cNvPr id="5" name="Rectangle 5"/>
          <p:cNvSpPr>
            <a:spLocks noGrp="1" noChangeArrowheads="1"/>
          </p:cNvSpPr>
          <p:nvPr>
            <p:ph type="ftr" sz="quarter" idx="11"/>
          </p:nvPr>
        </p:nvSpPr>
        <p:spPr>
          <a:xfrm>
            <a:off x="3599724" y="6320172"/>
            <a:ext cx="5281083" cy="457200"/>
          </a:xfrm>
          <a:ln/>
        </p:spPr>
        <p:txBody>
          <a:bodyPr/>
          <a:lstStyle>
            <a:lvl1pPr>
              <a:defRPr/>
            </a:lvl1pPr>
          </a:lstStyle>
          <a:p>
            <a:pPr>
              <a:defRPr/>
            </a:pPr>
            <a:r>
              <a:rPr lang="en-US" altLang="zh-TW" dirty="0"/>
              <a:t>Computer &amp; Internet Architecture Lab</a:t>
            </a:r>
          </a:p>
          <a:p>
            <a:pPr>
              <a:defRPr/>
            </a:pPr>
            <a:r>
              <a:rPr lang="en-US" altLang="zh-TW" dirty="0"/>
              <a:t>CSIE, National Cheng Kung University</a:t>
            </a:r>
          </a:p>
        </p:txBody>
      </p:sp>
      <p:sp>
        <p:nvSpPr>
          <p:cNvPr id="6" name="Rectangle 6"/>
          <p:cNvSpPr>
            <a:spLocks noGrp="1" noChangeArrowheads="1"/>
          </p:cNvSpPr>
          <p:nvPr>
            <p:ph type="sldNum" sz="quarter" idx="12"/>
          </p:nvPr>
        </p:nvSpPr>
        <p:spPr>
          <a:ln/>
        </p:spPr>
        <p:txBody>
          <a:bodyPr/>
          <a:lstStyle>
            <a:lvl1pPr>
              <a:defRPr/>
            </a:lvl1pPr>
          </a:lstStyle>
          <a:p>
            <a:pPr>
              <a:defRPr/>
            </a:pPr>
            <a:fld id="{5AF3F63C-EE3D-4A67-9BE8-F52E6A2DE316}" type="slidenum">
              <a:rPr lang="en-US" altLang="zh-TW"/>
              <a:pPr>
                <a:defRPr/>
              </a:pPr>
              <a:t>‹#›</a:t>
            </a:fld>
            <a:endParaRPr lang="en-US" altLang="zh-TW"/>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963084" y="4406903"/>
            <a:ext cx="103632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編輯母片文字樣式</a:t>
            </a:r>
          </a:p>
        </p:txBody>
      </p:sp>
      <p:sp>
        <p:nvSpPr>
          <p:cNvPr id="4" name="Rectangle 4"/>
          <p:cNvSpPr>
            <a:spLocks noGrp="1" noChangeArrowheads="1"/>
          </p:cNvSpPr>
          <p:nvPr>
            <p:ph type="dt" sz="half" idx="10"/>
          </p:nvPr>
        </p:nvSpPr>
        <p:spPr>
          <a:ln/>
        </p:spPr>
        <p:txBody>
          <a:bodyPr/>
          <a:lstStyle>
            <a:lvl1pPr>
              <a:defRPr/>
            </a:lvl1pPr>
          </a:lstStyle>
          <a:p>
            <a:pPr>
              <a:defRPr/>
            </a:pPr>
            <a:fld id="{5742D7D3-D90F-4FA7-85EA-0085D9F9F68E}" type="datetime1">
              <a:rPr lang="zh-TW" altLang="en-US"/>
              <a:pPr>
                <a:defRPr/>
              </a:pPr>
              <a:t>2017/10/25</a:t>
            </a:fld>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t>Computer &amp; Internet Architecture Lab</a:t>
            </a:r>
          </a:p>
          <a:p>
            <a:pPr>
              <a:defRPr/>
            </a:pPr>
            <a:r>
              <a:rPr lang="en-US" altLang="zh-TW"/>
              <a:t>CSIE, National Cheng Kung University</a:t>
            </a:r>
          </a:p>
        </p:txBody>
      </p:sp>
      <p:sp>
        <p:nvSpPr>
          <p:cNvPr id="6" name="Rectangle 6"/>
          <p:cNvSpPr>
            <a:spLocks noGrp="1" noChangeArrowheads="1"/>
          </p:cNvSpPr>
          <p:nvPr>
            <p:ph type="sldNum" sz="quarter" idx="12"/>
          </p:nvPr>
        </p:nvSpPr>
        <p:spPr>
          <a:ln/>
        </p:spPr>
        <p:txBody>
          <a:bodyPr/>
          <a:lstStyle>
            <a:lvl1pPr>
              <a:defRPr/>
            </a:lvl1pPr>
          </a:lstStyle>
          <a:p>
            <a:pPr>
              <a:defRPr/>
            </a:pPr>
            <a:fld id="{42A1F8A9-F018-403C-95E5-B930BC7EB062}" type="slidenum">
              <a:rPr lang="en-US" altLang="zh-TW"/>
              <a:pPr>
                <a:defRPr/>
              </a:pPr>
              <a:t>‹#›</a:t>
            </a:fld>
            <a:endParaRPr lang="en-US" altLang="zh-TW"/>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1016000" y="1412878"/>
            <a:ext cx="50292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6248400" y="1412878"/>
            <a:ext cx="50292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4"/>
          <p:cNvSpPr>
            <a:spLocks noGrp="1" noChangeArrowheads="1"/>
          </p:cNvSpPr>
          <p:nvPr>
            <p:ph type="dt" sz="half" idx="10"/>
          </p:nvPr>
        </p:nvSpPr>
        <p:spPr>
          <a:ln/>
        </p:spPr>
        <p:txBody>
          <a:bodyPr/>
          <a:lstStyle>
            <a:lvl1pPr>
              <a:defRPr/>
            </a:lvl1pPr>
          </a:lstStyle>
          <a:p>
            <a:pPr>
              <a:defRPr/>
            </a:pPr>
            <a:fld id="{FA0AF0F4-2DE8-4136-BAAA-B37B064CB51A}" type="datetime1">
              <a:rPr lang="zh-TW" altLang="en-US"/>
              <a:pPr>
                <a:defRPr/>
              </a:pPr>
              <a:t>2017/10/25</a:t>
            </a:fld>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a:t>Computer &amp; Internet Architecture Lab</a:t>
            </a:r>
          </a:p>
          <a:p>
            <a:pPr>
              <a:defRPr/>
            </a:pPr>
            <a:r>
              <a:rPr lang="en-US" altLang="zh-TW"/>
              <a:t>CSIE, National Cheng Kung University</a:t>
            </a:r>
          </a:p>
        </p:txBody>
      </p:sp>
      <p:sp>
        <p:nvSpPr>
          <p:cNvPr id="7" name="Rectangle 6"/>
          <p:cNvSpPr>
            <a:spLocks noGrp="1" noChangeArrowheads="1"/>
          </p:cNvSpPr>
          <p:nvPr>
            <p:ph type="sldNum" sz="quarter" idx="12"/>
          </p:nvPr>
        </p:nvSpPr>
        <p:spPr>
          <a:ln/>
        </p:spPr>
        <p:txBody>
          <a:bodyPr/>
          <a:lstStyle>
            <a:lvl1pPr>
              <a:defRPr/>
            </a:lvl1pPr>
          </a:lstStyle>
          <a:p>
            <a:pPr>
              <a:defRPr/>
            </a:pPr>
            <a:fld id="{4E7D8956-5698-4235-87A2-43FFF884C16C}" type="slidenum">
              <a:rPr lang="en-US" altLang="zh-TW"/>
              <a:pPr>
                <a:defRPr/>
              </a:pPr>
              <a:t>‹#›</a:t>
            </a:fld>
            <a:endParaRPr lang="en-US" altLang="zh-TW"/>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609600" y="274638"/>
            <a:ext cx="109728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4" name="內容版面配置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6" name="內容版面配置區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Rectangle 4"/>
          <p:cNvSpPr>
            <a:spLocks noGrp="1" noChangeArrowheads="1"/>
          </p:cNvSpPr>
          <p:nvPr>
            <p:ph type="dt" sz="half" idx="10"/>
          </p:nvPr>
        </p:nvSpPr>
        <p:spPr>
          <a:ln/>
        </p:spPr>
        <p:txBody>
          <a:bodyPr/>
          <a:lstStyle>
            <a:lvl1pPr>
              <a:defRPr/>
            </a:lvl1pPr>
          </a:lstStyle>
          <a:p>
            <a:pPr>
              <a:defRPr/>
            </a:pPr>
            <a:fld id="{F3985ADF-9CBB-459F-AF59-0FFDF81DA190}" type="datetime1">
              <a:rPr lang="zh-TW" altLang="en-US"/>
              <a:pPr>
                <a:defRPr/>
              </a:pPr>
              <a:t>2017/10/25</a:t>
            </a:fld>
            <a:endParaRPr lang="en-US" altLang="zh-TW"/>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zh-TW"/>
              <a:t>Computer &amp; Internet Architecture Lab</a:t>
            </a:r>
          </a:p>
          <a:p>
            <a:pPr>
              <a:defRPr/>
            </a:pPr>
            <a:r>
              <a:rPr lang="en-US" altLang="zh-TW"/>
              <a:t>CSIE, National Cheng Kung University</a:t>
            </a:r>
          </a:p>
        </p:txBody>
      </p:sp>
      <p:sp>
        <p:nvSpPr>
          <p:cNvPr id="9" name="Rectangle 6"/>
          <p:cNvSpPr>
            <a:spLocks noGrp="1" noChangeArrowheads="1"/>
          </p:cNvSpPr>
          <p:nvPr>
            <p:ph type="sldNum" sz="quarter" idx="12"/>
          </p:nvPr>
        </p:nvSpPr>
        <p:spPr>
          <a:ln/>
        </p:spPr>
        <p:txBody>
          <a:bodyPr/>
          <a:lstStyle>
            <a:lvl1pPr>
              <a:defRPr/>
            </a:lvl1pPr>
          </a:lstStyle>
          <a:p>
            <a:pPr>
              <a:defRPr/>
            </a:pPr>
            <a:fld id="{20DE3430-33CF-497A-B2AB-4A94C5B36869}" type="slidenum">
              <a:rPr lang="en-US" altLang="zh-TW"/>
              <a:pPr>
                <a:defRPr/>
              </a:pPr>
              <a:t>‹#›</a:t>
            </a:fld>
            <a:endParaRPr lang="en-US" altLang="zh-TW"/>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Rectangle 4"/>
          <p:cNvSpPr>
            <a:spLocks noGrp="1" noChangeArrowheads="1"/>
          </p:cNvSpPr>
          <p:nvPr>
            <p:ph type="dt" sz="half" idx="10"/>
          </p:nvPr>
        </p:nvSpPr>
        <p:spPr>
          <a:xfrm>
            <a:off x="719403" y="6308725"/>
            <a:ext cx="2743200" cy="457200"/>
          </a:xfrm>
          <a:ln/>
        </p:spPr>
        <p:txBody>
          <a:bodyPr/>
          <a:lstStyle>
            <a:lvl1pPr>
              <a:defRPr/>
            </a:lvl1pPr>
          </a:lstStyle>
          <a:p>
            <a:pPr>
              <a:defRPr/>
            </a:pPr>
            <a:fld id="{EDE6EDF2-D4BD-47D7-9130-8FC2052C6EDB}" type="datetime1">
              <a:rPr lang="zh-TW" altLang="en-US"/>
              <a:pPr>
                <a:defRPr/>
              </a:pPr>
              <a:t>2017/10/25</a:t>
            </a:fld>
            <a:endParaRPr lang="en-US" altLang="zh-TW"/>
          </a:p>
        </p:txBody>
      </p:sp>
      <p:sp>
        <p:nvSpPr>
          <p:cNvPr id="4" name="Rectangle 5"/>
          <p:cNvSpPr>
            <a:spLocks noGrp="1" noChangeArrowheads="1"/>
          </p:cNvSpPr>
          <p:nvPr>
            <p:ph type="ftr" sz="quarter" idx="11"/>
          </p:nvPr>
        </p:nvSpPr>
        <p:spPr>
          <a:xfrm>
            <a:off x="3599724" y="6320172"/>
            <a:ext cx="5281083" cy="457200"/>
          </a:xfrm>
          <a:ln/>
        </p:spPr>
        <p:txBody>
          <a:bodyPr/>
          <a:lstStyle>
            <a:lvl1pPr>
              <a:defRPr/>
            </a:lvl1pPr>
          </a:lstStyle>
          <a:p>
            <a:pPr>
              <a:defRPr/>
            </a:pPr>
            <a:r>
              <a:rPr lang="en-US" altLang="zh-TW"/>
              <a:t>Computer &amp; Internet Architecture Lab</a:t>
            </a:r>
          </a:p>
          <a:p>
            <a:pPr>
              <a:defRPr/>
            </a:pPr>
            <a:r>
              <a:rPr lang="en-US" altLang="zh-TW"/>
              <a:t>CSIE, National Cheng Kung University</a:t>
            </a:r>
          </a:p>
        </p:txBody>
      </p:sp>
      <p:sp>
        <p:nvSpPr>
          <p:cNvPr id="5" name="Rectangle 6"/>
          <p:cNvSpPr>
            <a:spLocks noGrp="1" noChangeArrowheads="1"/>
          </p:cNvSpPr>
          <p:nvPr>
            <p:ph type="sldNum" sz="quarter" idx="12"/>
          </p:nvPr>
        </p:nvSpPr>
        <p:spPr>
          <a:ln/>
        </p:spPr>
        <p:txBody>
          <a:bodyPr/>
          <a:lstStyle>
            <a:lvl1pPr>
              <a:defRPr/>
            </a:lvl1pPr>
          </a:lstStyle>
          <a:p>
            <a:pPr>
              <a:defRPr/>
            </a:pPr>
            <a:fld id="{4122683A-7018-4BAB-8721-AD6325F5AF93}" type="slidenum">
              <a:rPr lang="en-US" altLang="zh-TW"/>
              <a:pPr>
                <a:defRPr/>
              </a:pPr>
              <a:t>‹#›</a:t>
            </a:fld>
            <a:endParaRPr lang="en-US" altLang="zh-TW"/>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9411EAFE-E229-428A-9344-861A6FE10076}" type="datetime1">
              <a:rPr lang="zh-TW" altLang="en-US"/>
              <a:pPr>
                <a:defRPr/>
              </a:pPr>
              <a:t>2017/10/25</a:t>
            </a:fld>
            <a:endParaRPr lang="en-US" altLang="zh-TW"/>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zh-TW"/>
              <a:t>Computer &amp; Internet Architecture Lab</a:t>
            </a:r>
          </a:p>
          <a:p>
            <a:pPr>
              <a:defRPr/>
            </a:pPr>
            <a:r>
              <a:rPr lang="en-US" altLang="zh-TW"/>
              <a:t>CSIE, National Cheng Kung University</a:t>
            </a:r>
          </a:p>
        </p:txBody>
      </p:sp>
      <p:sp>
        <p:nvSpPr>
          <p:cNvPr id="4" name="Rectangle 6"/>
          <p:cNvSpPr>
            <a:spLocks noGrp="1" noChangeArrowheads="1"/>
          </p:cNvSpPr>
          <p:nvPr>
            <p:ph type="sldNum" sz="quarter" idx="12"/>
          </p:nvPr>
        </p:nvSpPr>
        <p:spPr>
          <a:ln/>
        </p:spPr>
        <p:txBody>
          <a:bodyPr/>
          <a:lstStyle>
            <a:lvl1pPr>
              <a:defRPr/>
            </a:lvl1pPr>
          </a:lstStyle>
          <a:p>
            <a:pPr>
              <a:defRPr/>
            </a:pPr>
            <a:fld id="{3911572C-5C2E-49A2-965C-7CB8B2360B43}" type="slidenum">
              <a:rPr lang="en-US" altLang="zh-TW"/>
              <a:pPr>
                <a:defRPr/>
              </a:pPr>
              <a:t>‹#›</a:t>
            </a:fld>
            <a:endParaRPr lang="en-US" alt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09602" y="273050"/>
            <a:ext cx="4011084" cy="1162050"/>
          </a:xfrm>
        </p:spPr>
        <p:txBody>
          <a:bodyPr/>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編輯母片文字樣式</a:t>
            </a:r>
          </a:p>
        </p:txBody>
      </p:sp>
      <p:sp>
        <p:nvSpPr>
          <p:cNvPr id="5" name="Rectangle 4"/>
          <p:cNvSpPr>
            <a:spLocks noGrp="1" noChangeArrowheads="1"/>
          </p:cNvSpPr>
          <p:nvPr>
            <p:ph type="dt" sz="half" idx="10"/>
          </p:nvPr>
        </p:nvSpPr>
        <p:spPr>
          <a:ln/>
        </p:spPr>
        <p:txBody>
          <a:bodyPr/>
          <a:lstStyle>
            <a:lvl1pPr>
              <a:defRPr/>
            </a:lvl1pPr>
          </a:lstStyle>
          <a:p>
            <a:pPr>
              <a:defRPr/>
            </a:pPr>
            <a:fld id="{E36B20FA-DD94-413D-B82E-528B523AE877}" type="datetime1">
              <a:rPr lang="zh-TW" altLang="en-US"/>
              <a:pPr>
                <a:defRPr/>
              </a:pPr>
              <a:t>2017/10/25</a:t>
            </a:fld>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a:t>Computer &amp; Internet Architecture Lab</a:t>
            </a:r>
          </a:p>
          <a:p>
            <a:pPr>
              <a:defRPr/>
            </a:pPr>
            <a:r>
              <a:rPr lang="en-US" altLang="zh-TW"/>
              <a:t>CSIE, National Cheng Kung University</a:t>
            </a:r>
          </a:p>
        </p:txBody>
      </p:sp>
      <p:sp>
        <p:nvSpPr>
          <p:cNvPr id="7" name="Rectangle 6"/>
          <p:cNvSpPr>
            <a:spLocks noGrp="1" noChangeArrowheads="1"/>
          </p:cNvSpPr>
          <p:nvPr>
            <p:ph type="sldNum" sz="quarter" idx="12"/>
          </p:nvPr>
        </p:nvSpPr>
        <p:spPr>
          <a:ln/>
        </p:spPr>
        <p:txBody>
          <a:bodyPr/>
          <a:lstStyle>
            <a:lvl1pPr>
              <a:defRPr/>
            </a:lvl1pPr>
          </a:lstStyle>
          <a:p>
            <a:pPr>
              <a:defRPr/>
            </a:pPr>
            <a:fld id="{1F7F71D9-75DE-4C83-A83F-0AED518840B1}" type="slidenum">
              <a:rPr lang="en-US" altLang="zh-TW"/>
              <a:pPr>
                <a:defRPr/>
              </a:pPr>
              <a:t>‹#›</a:t>
            </a:fld>
            <a:endParaRPr lang="en-US" altLang="zh-T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2389717" y="4800600"/>
            <a:ext cx="7315200" cy="566738"/>
          </a:xfrm>
        </p:spPr>
        <p:txBody>
          <a:bodyPr/>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TW" altLang="en-US" noProof="0" smtClean="0"/>
              <a:t>按一下圖示以新增圖片</a:t>
            </a:r>
          </a:p>
        </p:txBody>
      </p:sp>
      <p:sp>
        <p:nvSpPr>
          <p:cNvPr id="4" name="文字版面配置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編輯母片文字樣式</a:t>
            </a:r>
          </a:p>
        </p:txBody>
      </p:sp>
      <p:sp>
        <p:nvSpPr>
          <p:cNvPr id="5" name="Rectangle 4"/>
          <p:cNvSpPr>
            <a:spLocks noGrp="1" noChangeArrowheads="1"/>
          </p:cNvSpPr>
          <p:nvPr>
            <p:ph type="dt" sz="half" idx="10"/>
          </p:nvPr>
        </p:nvSpPr>
        <p:spPr>
          <a:ln/>
        </p:spPr>
        <p:txBody>
          <a:bodyPr/>
          <a:lstStyle>
            <a:lvl1pPr>
              <a:defRPr/>
            </a:lvl1pPr>
          </a:lstStyle>
          <a:p>
            <a:pPr>
              <a:defRPr/>
            </a:pPr>
            <a:fld id="{2EB0AE51-52AB-4210-ACC9-678CAB4E789C}" type="datetime1">
              <a:rPr lang="zh-TW" altLang="en-US"/>
              <a:pPr>
                <a:defRPr/>
              </a:pPr>
              <a:t>2017/10/25</a:t>
            </a:fld>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a:t>Computer &amp; Internet Architecture Lab</a:t>
            </a:r>
          </a:p>
          <a:p>
            <a:pPr>
              <a:defRPr/>
            </a:pPr>
            <a:r>
              <a:rPr lang="en-US" altLang="zh-TW"/>
              <a:t>CSIE, National Cheng Kung University</a:t>
            </a:r>
          </a:p>
        </p:txBody>
      </p:sp>
      <p:sp>
        <p:nvSpPr>
          <p:cNvPr id="7" name="Rectangle 6"/>
          <p:cNvSpPr>
            <a:spLocks noGrp="1" noChangeArrowheads="1"/>
          </p:cNvSpPr>
          <p:nvPr>
            <p:ph type="sldNum" sz="quarter" idx="12"/>
          </p:nvPr>
        </p:nvSpPr>
        <p:spPr>
          <a:ln/>
        </p:spPr>
        <p:txBody>
          <a:bodyPr/>
          <a:lstStyle>
            <a:lvl1pPr>
              <a:defRPr/>
            </a:lvl1pPr>
          </a:lstStyle>
          <a:p>
            <a:pPr>
              <a:defRPr/>
            </a:pPr>
            <a:fld id="{2372CD28-92F7-4E71-AC93-D23BD4717A20}" type="slidenum">
              <a:rPr lang="en-US" altLang="zh-TW"/>
              <a:pPr>
                <a:defRPr/>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016000" y="549275"/>
            <a:ext cx="10261600" cy="592138"/>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zh-TW" altLang="en-US" smtClean="0"/>
              <a:t>按一下以編輯母片標題樣式</a:t>
            </a:r>
          </a:p>
        </p:txBody>
      </p:sp>
      <p:sp>
        <p:nvSpPr>
          <p:cNvPr id="1027" name="Rectangle 3"/>
          <p:cNvSpPr>
            <a:spLocks noGrp="1" noChangeArrowheads="1"/>
          </p:cNvSpPr>
          <p:nvPr>
            <p:ph type="body" idx="1"/>
          </p:nvPr>
        </p:nvSpPr>
        <p:spPr bwMode="auto">
          <a:xfrm>
            <a:off x="1016000" y="1412878"/>
            <a:ext cx="10261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99332" name="Rectangle 4"/>
          <p:cNvSpPr>
            <a:spLocks noGrp="1" noChangeArrowheads="1"/>
          </p:cNvSpPr>
          <p:nvPr>
            <p:ph type="dt" sz="half" idx="2"/>
          </p:nvPr>
        </p:nvSpPr>
        <p:spPr bwMode="auto">
          <a:xfrm>
            <a:off x="1016000" y="6308725"/>
            <a:ext cx="2743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400">
                <a:latin typeface="Arial" charset="0"/>
              </a:defRPr>
            </a:lvl1pPr>
          </a:lstStyle>
          <a:p>
            <a:pPr>
              <a:defRPr/>
            </a:pPr>
            <a:fld id="{9DAE4238-3A07-464A-8BD3-BA5F6D62104E}" type="datetime1">
              <a:rPr lang="zh-TW" altLang="en-US"/>
              <a:pPr>
                <a:defRPr/>
              </a:pPr>
              <a:t>2017/10/25</a:t>
            </a:fld>
            <a:endParaRPr lang="en-US" altLang="zh-TW"/>
          </a:p>
        </p:txBody>
      </p:sp>
      <p:sp>
        <p:nvSpPr>
          <p:cNvPr id="99333" name="Rectangle 5"/>
          <p:cNvSpPr>
            <a:spLocks noGrp="1" noChangeArrowheads="1"/>
          </p:cNvSpPr>
          <p:nvPr>
            <p:ph type="ftr" sz="quarter" idx="3"/>
          </p:nvPr>
        </p:nvSpPr>
        <p:spPr bwMode="auto">
          <a:xfrm>
            <a:off x="4176185" y="6273800"/>
            <a:ext cx="5281083"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400">
                <a:latin typeface="Arial" charset="0"/>
              </a:defRPr>
            </a:lvl1pPr>
          </a:lstStyle>
          <a:p>
            <a:pPr>
              <a:defRPr/>
            </a:pPr>
            <a:r>
              <a:rPr lang="en-US" altLang="zh-TW"/>
              <a:t>Computer &amp; Internet Architecture Lab</a:t>
            </a:r>
          </a:p>
          <a:p>
            <a:pPr>
              <a:defRPr/>
            </a:pPr>
            <a:r>
              <a:rPr lang="en-US" altLang="zh-TW"/>
              <a:t>CSIE, National Cheng Kung University</a:t>
            </a:r>
          </a:p>
        </p:txBody>
      </p:sp>
      <p:sp>
        <p:nvSpPr>
          <p:cNvPr id="99334" name="Rectangle 6"/>
          <p:cNvSpPr>
            <a:spLocks noGrp="1" noChangeArrowheads="1"/>
          </p:cNvSpPr>
          <p:nvPr>
            <p:ph type="sldNum" sz="quarter" idx="4"/>
          </p:nvPr>
        </p:nvSpPr>
        <p:spPr bwMode="auto">
          <a:xfrm>
            <a:off x="10560052" y="6308725"/>
            <a:ext cx="1318683"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400">
                <a:latin typeface="Arial" charset="0"/>
              </a:defRPr>
            </a:lvl1pPr>
          </a:lstStyle>
          <a:p>
            <a:pPr>
              <a:defRPr/>
            </a:pPr>
            <a:fld id="{7EA6CC49-A81B-4B85-B434-D76FD2EC00E6}" type="slidenum">
              <a:rPr lang="en-US" altLang="zh-TW"/>
              <a:pPr>
                <a:defRPr/>
              </a:pPr>
              <a:t>‹#›</a:t>
            </a:fld>
            <a:endParaRPr lang="en-US" altLang="zh-TW"/>
          </a:p>
        </p:txBody>
      </p:sp>
      <p:grpSp>
        <p:nvGrpSpPr>
          <p:cNvPr id="1031" name="Group 10"/>
          <p:cNvGrpSpPr>
            <a:grpSpLocks/>
          </p:cNvGrpSpPr>
          <p:nvPr/>
        </p:nvGrpSpPr>
        <p:grpSpPr bwMode="auto">
          <a:xfrm>
            <a:off x="224369" y="212725"/>
            <a:ext cx="11764433" cy="6096000"/>
            <a:chOff x="106" y="28"/>
            <a:chExt cx="5558" cy="3840"/>
          </a:xfrm>
        </p:grpSpPr>
        <p:sp>
          <p:nvSpPr>
            <p:cNvPr id="1032" name="AutoShape 8"/>
            <p:cNvSpPr>
              <a:spLocks noChangeArrowheads="1"/>
            </p:cNvSpPr>
            <p:nvPr/>
          </p:nvSpPr>
          <p:spPr bwMode="auto">
            <a:xfrm>
              <a:off x="106" y="28"/>
              <a:ext cx="5558" cy="3840"/>
            </a:xfrm>
            <a:prstGeom prst="roundRect">
              <a:avLst>
                <a:gd name="adj" fmla="val 11046"/>
              </a:avLst>
            </a:prstGeom>
            <a:noFill/>
            <a:ln w="28575">
              <a:solidFill>
                <a:schemeClr val="folHlink"/>
              </a:solidFill>
              <a:round/>
              <a:headEnd/>
              <a:tailEnd/>
            </a:ln>
          </p:spPr>
          <p:txBody>
            <a:bodyPr wrap="none" anchor="ctr"/>
            <a:lstStyle/>
            <a:p>
              <a:pPr algn="ctr"/>
              <a:endParaRPr kumimoji="0" lang="zh-TW" altLang="zh-TW" sz="2400">
                <a:latin typeface="Times New Roman" pitchFamily="18" charset="0"/>
              </a:endParaRPr>
            </a:p>
          </p:txBody>
        </p:sp>
        <p:sp>
          <p:nvSpPr>
            <p:cNvPr id="1033" name="Line 9"/>
            <p:cNvSpPr>
              <a:spLocks noChangeShapeType="1"/>
            </p:cNvSpPr>
            <p:nvPr/>
          </p:nvSpPr>
          <p:spPr bwMode="auto">
            <a:xfrm>
              <a:off x="480" y="709"/>
              <a:ext cx="4848" cy="0"/>
            </a:xfrm>
            <a:prstGeom prst="line">
              <a:avLst/>
            </a:prstGeom>
            <a:noFill/>
            <a:ln w="38100">
              <a:solidFill>
                <a:schemeClr val="folHlink"/>
              </a:solidFill>
              <a:round/>
              <a:headEnd/>
              <a:tailEnd/>
            </a:ln>
          </p:spPr>
          <p:txBody>
            <a:bodyPr/>
            <a:lstStyle/>
            <a:p>
              <a:endParaRPr lang="zh-TW" altLang="en-US"/>
            </a:p>
          </p:txBody>
        </p:sp>
      </p:grpSp>
    </p:spTree>
  </p:cSld>
  <p:clrMap bg1="lt1" tx1="dk1" bg2="lt2" tx2="dk2" accent1="accent1" accent2="accent2" accent3="accent3" accent4="accent4" accent5="accent5" accent6="accent6" hlink="hlink" folHlink="folHlink"/>
  <p:sldLayoutIdLst>
    <p:sldLayoutId id="2147483886" r:id="rId1"/>
    <p:sldLayoutId id="2147483874" r:id="rId2"/>
    <p:sldLayoutId id="2147483875" r:id="rId3"/>
    <p:sldLayoutId id="2147483876" r:id="rId4"/>
    <p:sldLayoutId id="2147483877" r:id="rId5"/>
    <p:sldLayoutId id="2147483878" r:id="rId6"/>
    <p:sldLayoutId id="2147483879" r:id="rId7"/>
    <p:sldLayoutId id="2147483880" r:id="rId8"/>
    <p:sldLayoutId id="2147483881" r:id="rId9"/>
    <p:sldLayoutId id="2147483882" r:id="rId10"/>
    <p:sldLayoutId id="2147483883" r:id="rId11"/>
    <p:sldLayoutId id="2147483884" r:id="rId12"/>
    <p:sldLayoutId id="2147483885" r:id="rId13"/>
  </p:sldLayoutIdLst>
  <p:timing>
    <p:tnLst>
      <p:par>
        <p:cTn id="1" dur="indefinite" restart="never" nodeType="tmRoot"/>
      </p:par>
    </p:tnLst>
  </p:timing>
  <p:hf hdr="0" dt="0"/>
  <p:txStyles>
    <p:titleStyle>
      <a:lvl1pPr algn="l" rtl="0" eaLnBrk="1" fontAlgn="base" hangingPunct="1">
        <a:spcBef>
          <a:spcPct val="0"/>
        </a:spcBef>
        <a:spcAft>
          <a:spcPct val="0"/>
        </a:spcAft>
        <a:defRPr kumimoji="1" sz="3300">
          <a:solidFill>
            <a:schemeClr val="tx2"/>
          </a:solidFill>
          <a:latin typeface="+mj-lt"/>
          <a:ea typeface="+mj-ea"/>
          <a:cs typeface="+mj-cs"/>
        </a:defRPr>
      </a:lvl1pPr>
      <a:lvl2pPr algn="l" rtl="0" eaLnBrk="1" fontAlgn="base" hangingPunct="1">
        <a:spcBef>
          <a:spcPct val="0"/>
        </a:spcBef>
        <a:spcAft>
          <a:spcPct val="0"/>
        </a:spcAft>
        <a:defRPr kumimoji="1" sz="3300">
          <a:solidFill>
            <a:schemeClr val="tx2"/>
          </a:solidFill>
          <a:latin typeface="Arial Black" pitchFamily="34" charset="0"/>
          <a:ea typeface="新細明體" pitchFamily="18" charset="-120"/>
        </a:defRPr>
      </a:lvl2pPr>
      <a:lvl3pPr algn="l" rtl="0" eaLnBrk="1" fontAlgn="base" hangingPunct="1">
        <a:spcBef>
          <a:spcPct val="0"/>
        </a:spcBef>
        <a:spcAft>
          <a:spcPct val="0"/>
        </a:spcAft>
        <a:defRPr kumimoji="1" sz="3300">
          <a:solidFill>
            <a:schemeClr val="tx2"/>
          </a:solidFill>
          <a:latin typeface="Arial Black" pitchFamily="34" charset="0"/>
          <a:ea typeface="新細明體" pitchFamily="18" charset="-120"/>
        </a:defRPr>
      </a:lvl3pPr>
      <a:lvl4pPr algn="l" rtl="0" eaLnBrk="1" fontAlgn="base" hangingPunct="1">
        <a:spcBef>
          <a:spcPct val="0"/>
        </a:spcBef>
        <a:spcAft>
          <a:spcPct val="0"/>
        </a:spcAft>
        <a:defRPr kumimoji="1" sz="3300">
          <a:solidFill>
            <a:schemeClr val="tx2"/>
          </a:solidFill>
          <a:latin typeface="Arial Black" pitchFamily="34" charset="0"/>
          <a:ea typeface="新細明體" pitchFamily="18" charset="-120"/>
        </a:defRPr>
      </a:lvl4pPr>
      <a:lvl5pPr algn="l" rtl="0" eaLnBrk="1" fontAlgn="base" hangingPunct="1">
        <a:spcBef>
          <a:spcPct val="0"/>
        </a:spcBef>
        <a:spcAft>
          <a:spcPct val="0"/>
        </a:spcAft>
        <a:defRPr kumimoji="1" sz="3300">
          <a:solidFill>
            <a:schemeClr val="tx2"/>
          </a:solidFill>
          <a:latin typeface="Arial Black" pitchFamily="34" charset="0"/>
          <a:ea typeface="新細明體" pitchFamily="18" charset="-120"/>
        </a:defRPr>
      </a:lvl5pPr>
      <a:lvl6pPr marL="457200" algn="l" rtl="0" eaLnBrk="1" fontAlgn="base" hangingPunct="1">
        <a:spcBef>
          <a:spcPct val="0"/>
        </a:spcBef>
        <a:spcAft>
          <a:spcPct val="0"/>
        </a:spcAft>
        <a:defRPr kumimoji="1" sz="3300">
          <a:solidFill>
            <a:schemeClr val="tx2"/>
          </a:solidFill>
          <a:latin typeface="Arial Black" pitchFamily="34" charset="0"/>
          <a:ea typeface="新細明體" pitchFamily="18" charset="-120"/>
        </a:defRPr>
      </a:lvl6pPr>
      <a:lvl7pPr marL="914400" algn="l" rtl="0" eaLnBrk="1" fontAlgn="base" hangingPunct="1">
        <a:spcBef>
          <a:spcPct val="0"/>
        </a:spcBef>
        <a:spcAft>
          <a:spcPct val="0"/>
        </a:spcAft>
        <a:defRPr kumimoji="1" sz="3300">
          <a:solidFill>
            <a:schemeClr val="tx2"/>
          </a:solidFill>
          <a:latin typeface="Arial Black" pitchFamily="34" charset="0"/>
          <a:ea typeface="新細明體" pitchFamily="18" charset="-120"/>
        </a:defRPr>
      </a:lvl7pPr>
      <a:lvl8pPr marL="1371600" algn="l" rtl="0" eaLnBrk="1" fontAlgn="base" hangingPunct="1">
        <a:spcBef>
          <a:spcPct val="0"/>
        </a:spcBef>
        <a:spcAft>
          <a:spcPct val="0"/>
        </a:spcAft>
        <a:defRPr kumimoji="1" sz="3300">
          <a:solidFill>
            <a:schemeClr val="tx2"/>
          </a:solidFill>
          <a:latin typeface="Arial Black" pitchFamily="34" charset="0"/>
          <a:ea typeface="新細明體" pitchFamily="18" charset="-120"/>
        </a:defRPr>
      </a:lvl8pPr>
      <a:lvl9pPr marL="1828800" algn="l" rtl="0" eaLnBrk="1" fontAlgn="base" hangingPunct="1">
        <a:spcBef>
          <a:spcPct val="0"/>
        </a:spcBef>
        <a:spcAft>
          <a:spcPct val="0"/>
        </a:spcAft>
        <a:defRPr kumimoji="1" sz="3300">
          <a:solidFill>
            <a:schemeClr val="tx2"/>
          </a:solidFill>
          <a:latin typeface="Arial Black" pitchFamily="34" charset="0"/>
          <a:ea typeface="新細明體" pitchFamily="18" charset="-120"/>
        </a:defRPr>
      </a:lvl9pPr>
    </p:titleStyle>
    <p:bodyStyle>
      <a:lvl1pPr marL="342900" indent="-342900" algn="l" rtl="0" eaLnBrk="1" fontAlgn="base" hangingPunct="1">
        <a:spcBef>
          <a:spcPct val="20000"/>
        </a:spcBef>
        <a:spcAft>
          <a:spcPct val="0"/>
        </a:spcAft>
        <a:buClr>
          <a:schemeClr val="bg2"/>
        </a:buClr>
        <a:buSzPct val="70000"/>
        <a:buFont typeface="Wingdings" pitchFamily="2" charset="2"/>
        <a:buChar char="l"/>
        <a:defRPr kumimoji="1" sz="31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1"/>
        </a:buClr>
        <a:buSzPct val="150000"/>
        <a:buChar char="•"/>
        <a:defRPr kumimoji="1" sz="2600">
          <a:solidFill>
            <a:schemeClr val="tx1"/>
          </a:solidFill>
          <a:latin typeface="+mn-lt"/>
          <a:ea typeface="+mn-ea"/>
        </a:defRPr>
      </a:lvl2pPr>
      <a:lvl3pPr marL="1143000" indent="-228600" algn="l" rtl="0" eaLnBrk="1" fontAlgn="base" hangingPunct="1">
        <a:spcBef>
          <a:spcPct val="20000"/>
        </a:spcBef>
        <a:spcAft>
          <a:spcPct val="0"/>
        </a:spcAft>
        <a:buClr>
          <a:schemeClr val="tx1"/>
        </a:buClr>
        <a:buSzPct val="150000"/>
        <a:buChar char="•"/>
        <a:defRPr kumimoji="1" sz="2200">
          <a:solidFill>
            <a:schemeClr val="tx1"/>
          </a:solidFill>
          <a:latin typeface="+mn-lt"/>
          <a:ea typeface="+mn-ea"/>
        </a:defRPr>
      </a:lvl3pPr>
      <a:lvl4pPr marL="1600200" indent="-228600" algn="l" rtl="0" eaLnBrk="1" fontAlgn="base" hangingPunct="1">
        <a:spcBef>
          <a:spcPct val="20000"/>
        </a:spcBef>
        <a:spcAft>
          <a:spcPct val="0"/>
        </a:spcAft>
        <a:buClr>
          <a:schemeClr val="tx2"/>
        </a:buClr>
        <a:buSzPct val="150000"/>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lr>
          <a:schemeClr val="folHlink"/>
        </a:buClr>
        <a:buSzPct val="150000"/>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lr>
          <a:schemeClr val="folHlink"/>
        </a:buClr>
        <a:buSzPct val="150000"/>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lr>
          <a:schemeClr val="folHlink"/>
        </a:buClr>
        <a:buSzPct val="150000"/>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lr>
          <a:schemeClr val="folHlink"/>
        </a:buClr>
        <a:buSzPct val="150000"/>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lr>
          <a:schemeClr val="folHlink"/>
        </a:buClr>
        <a:buSzPct val="150000"/>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r>
              <a:rPr lang="zh-TW" altLang="en-US" sz="2800" b="1" i="0" dirty="0" smtClean="0">
                <a:latin typeface="Times New Roman" panose="02020603050405020304" pitchFamily="18" charset="0"/>
                <a:cs typeface="Times New Roman" panose="02020603050405020304" pitchFamily="18" charset="0"/>
              </a:rPr>
              <a:t/>
            </a:r>
            <a:br>
              <a:rPr lang="zh-TW" altLang="en-US" sz="2800" b="1" i="0" dirty="0" smtClean="0">
                <a:latin typeface="Times New Roman" panose="02020603050405020304" pitchFamily="18" charset="0"/>
                <a:cs typeface="Times New Roman" panose="02020603050405020304" pitchFamily="18" charset="0"/>
              </a:rPr>
            </a:br>
            <a:r>
              <a:rPr lang="en-US" altLang="zh-TW" sz="2800" b="1" i="0" dirty="0">
                <a:latin typeface="Times New Roman" panose="02020603050405020304" pitchFamily="18" charset="0"/>
                <a:cs typeface="Times New Roman" panose="02020603050405020304" pitchFamily="18" charset="0"/>
              </a:rPr>
              <a:t> Scalable 10 </a:t>
            </a:r>
            <a:r>
              <a:rPr lang="en-US" altLang="zh-TW" sz="2800" b="1" i="0" dirty="0" err="1">
                <a:latin typeface="Times New Roman" panose="02020603050405020304" pitchFamily="18" charset="0"/>
                <a:cs typeface="Times New Roman" panose="02020603050405020304" pitchFamily="18" charset="0"/>
              </a:rPr>
              <a:t>Gbps</a:t>
            </a:r>
            <a:r>
              <a:rPr lang="en-US" altLang="zh-TW" sz="2800" b="1" i="0" dirty="0">
                <a:latin typeface="Times New Roman" panose="02020603050405020304" pitchFamily="18" charset="0"/>
                <a:cs typeface="Times New Roman" panose="02020603050405020304" pitchFamily="18" charset="0"/>
              </a:rPr>
              <a:t> TCP/IP Stack Architecture for</a:t>
            </a:r>
            <a:br>
              <a:rPr lang="en-US" altLang="zh-TW" sz="2800" b="1" i="0" dirty="0">
                <a:latin typeface="Times New Roman" panose="02020603050405020304" pitchFamily="18" charset="0"/>
                <a:cs typeface="Times New Roman" panose="02020603050405020304" pitchFamily="18" charset="0"/>
              </a:rPr>
            </a:br>
            <a:r>
              <a:rPr lang="en-US" altLang="zh-TW" sz="2800" b="1" i="0" dirty="0">
                <a:latin typeface="Times New Roman" panose="02020603050405020304" pitchFamily="18" charset="0"/>
                <a:cs typeface="Times New Roman" panose="02020603050405020304" pitchFamily="18" charset="0"/>
              </a:rPr>
              <a:t>Reconfigurable Hardware</a:t>
            </a:r>
            <a:endParaRPr lang="zh-TW" altLang="en-US" sz="2800" b="1" dirty="0">
              <a:latin typeface="Times New Roman" panose="02020603050405020304" pitchFamily="18" charset="0"/>
              <a:cs typeface="Times New Roman" panose="02020603050405020304" pitchFamily="18" charset="0"/>
            </a:endParaRPr>
          </a:p>
        </p:txBody>
      </p:sp>
      <p:sp>
        <p:nvSpPr>
          <p:cNvPr id="4" name="頁尾版面配置區 3"/>
          <p:cNvSpPr>
            <a:spLocks noGrp="1"/>
          </p:cNvSpPr>
          <p:nvPr>
            <p:ph type="ftr" sz="quarter" idx="11"/>
          </p:nvPr>
        </p:nvSpPr>
        <p:spPr/>
        <p:txBody>
          <a:bodyPr/>
          <a:lstStyle/>
          <a:p>
            <a:pPr>
              <a:defRPr/>
            </a:pPr>
            <a:r>
              <a:rPr lang="en-US" altLang="zh-TW" smtClean="0"/>
              <a:t>National Cheng Kung University CSIE Computer &amp; Internet Architecture Lab </a:t>
            </a:r>
            <a:endParaRPr lang="en-US" altLang="zh-TW"/>
          </a:p>
        </p:txBody>
      </p:sp>
      <p:sp>
        <p:nvSpPr>
          <p:cNvPr id="5" name="投影片編號版面配置區 4"/>
          <p:cNvSpPr>
            <a:spLocks noGrp="1"/>
          </p:cNvSpPr>
          <p:nvPr>
            <p:ph type="sldNum" sz="quarter" idx="12"/>
          </p:nvPr>
        </p:nvSpPr>
        <p:spPr/>
        <p:txBody>
          <a:bodyPr/>
          <a:lstStyle/>
          <a:p>
            <a:pPr>
              <a:defRPr/>
            </a:pPr>
            <a:fld id="{CE6AA98F-05D8-44A8-9759-475B8088B8DB}" type="slidenum">
              <a:rPr lang="en-US" altLang="zh-TW" smtClean="0"/>
              <a:pPr>
                <a:defRPr/>
              </a:pPr>
              <a:t>1</a:t>
            </a:fld>
            <a:endParaRPr lang="en-US" altLang="zh-TW"/>
          </a:p>
        </p:txBody>
      </p:sp>
      <p:graphicFrame>
        <p:nvGraphicFramePr>
          <p:cNvPr id="6" name="表格 5"/>
          <p:cNvGraphicFramePr>
            <a:graphicFrameLocks noGrp="1"/>
          </p:cNvGraphicFramePr>
          <p:nvPr>
            <p:extLst>
              <p:ext uri="{D42A27DB-BD31-4B8C-83A1-F6EECF244321}">
                <p14:modId xmlns:p14="http://schemas.microsoft.com/office/powerpoint/2010/main" val="3767737136"/>
              </p:ext>
            </p:extLst>
          </p:nvPr>
        </p:nvGraphicFramePr>
        <p:xfrm>
          <a:off x="2999656" y="3573016"/>
          <a:ext cx="6120680" cy="1747520"/>
        </p:xfrm>
        <a:graphic>
          <a:graphicData uri="http://schemas.openxmlformats.org/drawingml/2006/table">
            <a:tbl>
              <a:tblPr firstRow="1" bandRow="1">
                <a:tableStyleId>{5940675A-B579-460E-94D1-54222C63F5DA}</a:tableStyleId>
              </a:tblPr>
              <a:tblGrid>
                <a:gridCol w="1456184">
                  <a:extLst>
                    <a:ext uri="{9D8B030D-6E8A-4147-A177-3AD203B41FA5}">
                      <a16:colId xmlns:a16="http://schemas.microsoft.com/office/drawing/2014/main" val="20000"/>
                    </a:ext>
                  </a:extLst>
                </a:gridCol>
                <a:gridCol w="4664496">
                  <a:extLst>
                    <a:ext uri="{9D8B030D-6E8A-4147-A177-3AD203B41FA5}">
                      <a16:colId xmlns:a16="http://schemas.microsoft.com/office/drawing/2014/main" val="20001"/>
                    </a:ext>
                  </a:extLst>
                </a:gridCol>
              </a:tblGrid>
              <a:tr h="363096">
                <a:tc>
                  <a:txBody>
                    <a:bodyPr/>
                    <a:lstStyle/>
                    <a:p>
                      <a:r>
                        <a:rPr kumimoji="0" lang="en-US" altLang="zh-TW" sz="1800" b="1" dirty="0" smtClean="0">
                          <a:solidFill>
                            <a:srgbClr val="3333CC"/>
                          </a:solidFill>
                          <a:latin typeface="+mn-lt"/>
                        </a:rPr>
                        <a:t>Authors: </a:t>
                      </a:r>
                      <a:endParaRPr lang="zh-TW" altLang="en-US" sz="1800" b="1" dirty="0">
                        <a:ln>
                          <a:solidFill>
                            <a:sysClr val="windowText" lastClr="000000"/>
                          </a:solidFill>
                        </a:ln>
                        <a:solidFill>
                          <a:schemeClr val="tx1"/>
                        </a:solidFill>
                        <a:latin typeface="+mn-lt"/>
                      </a:endParaRPr>
                    </a:p>
                  </a:txBody>
                  <a:tcP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r>
                        <a:rPr lang="en-US" altLang="zh-TW" sz="1800" b="0" i="0" u="none" strike="noStrike" kern="1200" baseline="0" dirty="0" smtClean="0">
                          <a:solidFill>
                            <a:schemeClr val="tx1"/>
                          </a:solidFill>
                          <a:latin typeface="+mn-lt"/>
                          <a:ea typeface="+mn-ea"/>
                          <a:cs typeface="+mn-cs"/>
                        </a:rPr>
                        <a:t>David </a:t>
                      </a:r>
                      <a:r>
                        <a:rPr lang="en-US" altLang="zh-TW" sz="1800" b="0" i="0" u="none" strike="noStrike" kern="1200" baseline="0" dirty="0" err="1" smtClean="0">
                          <a:solidFill>
                            <a:schemeClr val="tx1"/>
                          </a:solidFill>
                          <a:latin typeface="+mn-lt"/>
                          <a:ea typeface="+mn-ea"/>
                          <a:cs typeface="+mn-cs"/>
                        </a:rPr>
                        <a:t>Sidler</a:t>
                      </a:r>
                      <a:r>
                        <a:rPr lang="en-US" altLang="zh-TW" sz="1800" b="0" i="0" u="none" strike="noStrike" kern="1200" baseline="0" dirty="0" smtClean="0">
                          <a:solidFill>
                            <a:schemeClr val="tx1"/>
                          </a:solidFill>
                          <a:latin typeface="+mn-lt"/>
                          <a:ea typeface="+mn-ea"/>
                          <a:cs typeface="+mn-cs"/>
                        </a:rPr>
                        <a:t>, Gustavo Alonso, Michaela </a:t>
                      </a:r>
                      <a:r>
                        <a:rPr lang="en-US" altLang="zh-TW" sz="1800" b="0" i="0" u="none" strike="noStrike" kern="1200" baseline="0" dirty="0" err="1" smtClean="0">
                          <a:solidFill>
                            <a:schemeClr val="tx1"/>
                          </a:solidFill>
                          <a:latin typeface="+mn-lt"/>
                          <a:ea typeface="+mn-ea"/>
                          <a:cs typeface="+mn-cs"/>
                        </a:rPr>
                        <a:t>Blott</a:t>
                      </a:r>
                      <a:r>
                        <a:rPr lang="en-US" altLang="zh-TW" sz="1800" b="0" i="0" u="none" strike="noStrike" kern="1200" baseline="0" dirty="0" smtClean="0">
                          <a:solidFill>
                            <a:schemeClr val="tx1"/>
                          </a:solidFill>
                          <a:latin typeface="+mn-lt"/>
                          <a:ea typeface="+mn-ea"/>
                          <a:cs typeface="+mn-cs"/>
                        </a:rPr>
                        <a:t>,</a:t>
                      </a:r>
                    </a:p>
                    <a:p>
                      <a:r>
                        <a:rPr lang="en-US" altLang="zh-TW" sz="1800" b="0" i="0" u="none" strike="noStrike" kern="1200" baseline="0" dirty="0" err="1" smtClean="0">
                          <a:solidFill>
                            <a:schemeClr val="tx1"/>
                          </a:solidFill>
                          <a:latin typeface="+mn-lt"/>
                          <a:ea typeface="+mn-ea"/>
                          <a:cs typeface="+mn-cs"/>
                        </a:rPr>
                        <a:t>Kimon</a:t>
                      </a:r>
                      <a:r>
                        <a:rPr lang="en-US" altLang="zh-TW" sz="1800" b="0" i="0" u="none" strike="noStrike" kern="1200" baseline="0" dirty="0" smtClean="0">
                          <a:solidFill>
                            <a:schemeClr val="tx1"/>
                          </a:solidFill>
                          <a:latin typeface="+mn-lt"/>
                          <a:ea typeface="+mn-ea"/>
                          <a:cs typeface="+mn-cs"/>
                        </a:rPr>
                        <a:t> </a:t>
                      </a:r>
                      <a:r>
                        <a:rPr lang="en-US" altLang="zh-TW" sz="1800" b="0" i="0" u="none" strike="noStrike" kern="1200" baseline="0" dirty="0" err="1" smtClean="0">
                          <a:solidFill>
                            <a:schemeClr val="tx1"/>
                          </a:solidFill>
                          <a:latin typeface="+mn-lt"/>
                          <a:ea typeface="+mn-ea"/>
                          <a:cs typeface="+mn-cs"/>
                        </a:rPr>
                        <a:t>Karras</a:t>
                      </a:r>
                      <a:r>
                        <a:rPr lang="en-US" altLang="zh-TW" sz="1800" b="0" i="0" u="none" strike="noStrike" kern="1200" baseline="0" dirty="0" smtClean="0">
                          <a:solidFill>
                            <a:schemeClr val="tx1"/>
                          </a:solidFill>
                          <a:latin typeface="+mn-lt"/>
                          <a:ea typeface="+mn-ea"/>
                          <a:cs typeface="+mn-cs"/>
                        </a:rPr>
                        <a:t>, </a:t>
                      </a:r>
                      <a:r>
                        <a:rPr lang="en-US" altLang="zh-TW" sz="1800" b="0" i="0" u="none" strike="noStrike" kern="1200" baseline="0" dirty="0" err="1" smtClean="0">
                          <a:solidFill>
                            <a:schemeClr val="tx1"/>
                          </a:solidFill>
                          <a:latin typeface="+mn-lt"/>
                          <a:ea typeface="+mn-ea"/>
                          <a:cs typeface="+mn-cs"/>
                        </a:rPr>
                        <a:t>Kees</a:t>
                      </a:r>
                      <a:r>
                        <a:rPr lang="en-US" altLang="zh-TW" sz="1800" b="0" i="0" u="none" strike="noStrike" kern="1200" baseline="0" dirty="0" smtClean="0">
                          <a:solidFill>
                            <a:schemeClr val="tx1"/>
                          </a:solidFill>
                          <a:latin typeface="+mn-lt"/>
                          <a:ea typeface="+mn-ea"/>
                          <a:cs typeface="+mn-cs"/>
                        </a:rPr>
                        <a:t> </a:t>
                      </a:r>
                      <a:r>
                        <a:rPr lang="en-US" altLang="zh-TW" sz="1800" b="0" i="0" u="none" strike="noStrike" kern="1200" baseline="0" dirty="0" err="1" smtClean="0">
                          <a:solidFill>
                            <a:schemeClr val="tx1"/>
                          </a:solidFill>
                          <a:latin typeface="+mn-lt"/>
                          <a:ea typeface="+mn-ea"/>
                          <a:cs typeface="+mn-cs"/>
                        </a:rPr>
                        <a:t>Vissers</a:t>
                      </a:r>
                      <a:endParaRPr lang="en-US" altLang="zh-TW" sz="1800" b="0" i="0" u="none" strike="noStrike" kern="1200" baseline="0" dirty="0" smtClean="0">
                        <a:solidFill>
                          <a:schemeClr val="tx1"/>
                        </a:solidFill>
                        <a:latin typeface="+mn-lt"/>
                        <a:ea typeface="+mn-ea"/>
                        <a:cs typeface="+mn-cs"/>
                      </a:endParaRPr>
                    </a:p>
                  </a:txBody>
                  <a:tcP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77232">
                <a:tc>
                  <a:txBody>
                    <a:bodyPr/>
                    <a:lstStyle/>
                    <a:p>
                      <a:r>
                        <a:rPr kumimoji="0" lang="en-US" altLang="zh-TW" sz="1800" b="1" dirty="0" smtClean="0">
                          <a:solidFill>
                            <a:srgbClr val="3333CC"/>
                          </a:solidFill>
                          <a:latin typeface="+mn-lt"/>
                        </a:rPr>
                        <a:t>Publisher: </a:t>
                      </a:r>
                      <a:endParaRPr lang="zh-TW" altLang="en-US" sz="1800" b="1" dirty="0">
                        <a:ln>
                          <a:solidFill>
                            <a:sysClr val="windowText" lastClr="000000"/>
                          </a:solidFill>
                        </a:ln>
                        <a:solidFill>
                          <a:schemeClr val="tx1"/>
                        </a:solidFill>
                        <a:latin typeface="+mn-lt"/>
                      </a:endParaRPr>
                    </a:p>
                  </a:txBody>
                  <a:tcP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800" b="0" i="1" kern="1200" dirty="0" smtClean="0">
                          <a:solidFill>
                            <a:schemeClr val="tx1"/>
                          </a:solidFill>
                          <a:effectLst/>
                          <a:latin typeface="+mn-lt"/>
                          <a:ea typeface="+mn-ea"/>
                          <a:cs typeface="+mn-cs"/>
                        </a:rPr>
                        <a:t>2015</a:t>
                      </a:r>
                      <a:r>
                        <a:rPr lang="en-US" altLang="zh-TW" sz="1800" b="0" i="1" kern="1200" baseline="0" dirty="0" smtClean="0">
                          <a:solidFill>
                            <a:schemeClr val="tx1"/>
                          </a:solidFill>
                          <a:effectLst/>
                          <a:latin typeface="+mn-lt"/>
                          <a:ea typeface="+mn-ea"/>
                          <a:cs typeface="+mn-cs"/>
                        </a:rPr>
                        <a:t> FCCM</a:t>
                      </a:r>
                      <a:endParaRPr kumimoji="0" lang="en-US" altLang="zh-TW" sz="1800" b="0" dirty="0" smtClean="0">
                        <a:latin typeface="+mn-lt"/>
                      </a:endParaRPr>
                    </a:p>
                  </a:txBody>
                  <a:tcP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370840">
                <a:tc>
                  <a:txBody>
                    <a:bodyPr/>
                    <a:lstStyle/>
                    <a:p>
                      <a:r>
                        <a:rPr kumimoji="0" lang="en-US" altLang="zh-TW" sz="1800" b="1" dirty="0" smtClean="0">
                          <a:solidFill>
                            <a:srgbClr val="3333CC"/>
                          </a:solidFill>
                          <a:latin typeface="+mn-lt"/>
                        </a:rPr>
                        <a:t>Presenter: </a:t>
                      </a:r>
                      <a:endParaRPr lang="zh-TW" altLang="en-US" sz="1800" b="1" dirty="0">
                        <a:ln>
                          <a:solidFill>
                            <a:sysClr val="windowText" lastClr="000000"/>
                          </a:solidFill>
                        </a:ln>
                        <a:solidFill>
                          <a:schemeClr val="tx1"/>
                        </a:solidFill>
                        <a:latin typeface="+mn-lt"/>
                      </a:endParaRPr>
                    </a:p>
                  </a:txBody>
                  <a:tcP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altLang="zh-TW" sz="1800" b="0" baseline="0" dirty="0" smtClean="0">
                          <a:latin typeface="+mn-lt"/>
                        </a:rPr>
                        <a:t>Tzu-Chieh, Lin</a:t>
                      </a:r>
                      <a:endParaRPr lang="zh-TW" altLang="en-US" sz="1800" b="0" dirty="0">
                        <a:ln>
                          <a:solidFill>
                            <a:sysClr val="windowText" lastClr="000000"/>
                          </a:solidFill>
                        </a:ln>
                        <a:solidFill>
                          <a:schemeClr val="tx1"/>
                        </a:solidFill>
                        <a:latin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altLang="zh-TW" sz="1800" b="1" dirty="0" smtClean="0">
                          <a:solidFill>
                            <a:srgbClr val="3333CC"/>
                          </a:solidFill>
                          <a:latin typeface="+mn-lt"/>
                        </a:rPr>
                        <a:t>Date:</a:t>
                      </a:r>
                      <a:endParaRPr kumimoji="0" lang="zh-TW" altLang="en-US" sz="1800" b="1" dirty="0" smtClean="0">
                        <a:latin typeface="+mn-lt"/>
                      </a:endParaRPr>
                    </a:p>
                  </a:txBody>
                  <a:tcP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altLang="zh-TW" sz="1800" b="0" dirty="0" smtClean="0">
                          <a:latin typeface="+mn-lt"/>
                        </a:rPr>
                        <a:t>106/10/24</a:t>
                      </a:r>
                      <a:endParaRPr lang="zh-TW" altLang="en-US" sz="1800" b="0" dirty="0" smtClean="0">
                        <a:ln>
                          <a:solidFill>
                            <a:sysClr val="windowText" lastClr="000000"/>
                          </a:solidFill>
                        </a:ln>
                        <a:solidFill>
                          <a:schemeClr val="tx1"/>
                        </a:solidFill>
                        <a:latin typeface="+mn-lt"/>
                      </a:endParaRPr>
                    </a:p>
                  </a:txBody>
                  <a:tcP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6911378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Session lookup module</a:t>
            </a:r>
            <a:endParaRPr lang="zh-TW" altLang="en-US" dirty="0"/>
          </a:p>
        </p:txBody>
      </p:sp>
      <p:sp>
        <p:nvSpPr>
          <p:cNvPr id="3" name="內容版面配置區 2"/>
          <p:cNvSpPr>
            <a:spLocks noGrp="1"/>
          </p:cNvSpPr>
          <p:nvPr>
            <p:ph idx="1"/>
          </p:nvPr>
        </p:nvSpPr>
        <p:spPr/>
        <p:txBody>
          <a:bodyPr/>
          <a:lstStyle/>
          <a:p>
            <a:r>
              <a:rPr lang="en-US" altLang="zh-TW" sz="2400" dirty="0"/>
              <a:t>The Session lookup module maps the four-tuple (</a:t>
            </a:r>
            <a:r>
              <a:rPr lang="en-US" altLang="zh-TW" sz="2400" dirty="0" smtClean="0"/>
              <a:t>source and </a:t>
            </a:r>
            <a:r>
              <a:rPr lang="en-US" altLang="zh-TW" sz="2400" dirty="0"/>
              <a:t>destination IP addresses and TCP ports) to a </a:t>
            </a:r>
            <a:r>
              <a:rPr lang="en-US" altLang="zh-TW" sz="2400" dirty="0" smtClean="0"/>
              <a:t>so-called session </a:t>
            </a:r>
            <a:r>
              <a:rPr lang="en-US" altLang="zh-TW" sz="2400" dirty="0"/>
              <a:t>ID which represents a connection and is used as </a:t>
            </a:r>
            <a:r>
              <a:rPr lang="en-US" altLang="zh-TW" sz="2400" dirty="0" smtClean="0"/>
              <a:t>an</a:t>
            </a:r>
            <a:r>
              <a:rPr lang="zh-TW" altLang="en-US" sz="2400" dirty="0" smtClean="0"/>
              <a:t> </a:t>
            </a:r>
            <a:r>
              <a:rPr lang="en-US" altLang="zh-TW" sz="2400" dirty="0" smtClean="0"/>
              <a:t>index </a:t>
            </a:r>
            <a:r>
              <a:rPr lang="en-US" altLang="zh-TW" sz="2400" dirty="0"/>
              <a:t>for all other data structures</a:t>
            </a:r>
            <a:r>
              <a:rPr lang="en-US" altLang="zh-TW" sz="2400" dirty="0" smtClean="0"/>
              <a:t>.</a:t>
            </a:r>
          </a:p>
          <a:p>
            <a:endParaRPr lang="en-US" altLang="zh-TW" sz="2400" dirty="0"/>
          </a:p>
          <a:p>
            <a:r>
              <a:rPr lang="en-US" altLang="zh-TW" sz="2400" dirty="0"/>
              <a:t>At the heart of the </a:t>
            </a:r>
            <a:r>
              <a:rPr lang="en-US" altLang="zh-TW" sz="2400" dirty="0" smtClean="0"/>
              <a:t>lookup problem </a:t>
            </a:r>
            <a:r>
              <a:rPr lang="en-US" altLang="zh-TW" sz="2400" dirty="0"/>
              <a:t>is a scalable TCAM implementation which is </a:t>
            </a:r>
            <a:r>
              <a:rPr lang="en-US" altLang="zh-TW" sz="2400" dirty="0" smtClean="0"/>
              <a:t>based on </a:t>
            </a:r>
            <a:r>
              <a:rPr lang="en-US" altLang="zh-TW" sz="2400" dirty="0"/>
              <a:t>a hash </a:t>
            </a:r>
            <a:r>
              <a:rPr lang="en-US" altLang="zh-TW" sz="2400" dirty="0" smtClean="0"/>
              <a:t>table.</a:t>
            </a:r>
          </a:p>
          <a:p>
            <a:endParaRPr lang="en-US" altLang="zh-TW" sz="2400" dirty="0"/>
          </a:p>
          <a:p>
            <a:r>
              <a:rPr lang="en-US" altLang="zh-TW" sz="2400" dirty="0"/>
              <a:t>In comparison to </a:t>
            </a:r>
            <a:r>
              <a:rPr lang="en-US" altLang="zh-TW" sz="2400" dirty="0" smtClean="0"/>
              <a:t>a traditional </a:t>
            </a:r>
            <a:r>
              <a:rPr lang="en-US" altLang="zh-TW" sz="2400" dirty="0"/>
              <a:t>TCAM, it uses less resources and scales </a:t>
            </a:r>
            <a:r>
              <a:rPr lang="en-US" altLang="zh-TW" sz="2400" dirty="0" smtClean="0"/>
              <a:t>linearly in </a:t>
            </a:r>
            <a:r>
              <a:rPr lang="en-US" altLang="zh-TW" sz="2400" dirty="0"/>
              <a:t>its resource requirements with the number of entries.</a:t>
            </a:r>
          </a:p>
          <a:p>
            <a:endParaRPr lang="en-US" altLang="zh-TW" sz="2400" dirty="0"/>
          </a:p>
          <a:p>
            <a:endParaRPr lang="zh-TW" altLang="en-US" sz="2400" dirty="0"/>
          </a:p>
        </p:txBody>
      </p:sp>
      <p:sp>
        <p:nvSpPr>
          <p:cNvPr id="4" name="頁尾版面配置區 3"/>
          <p:cNvSpPr>
            <a:spLocks noGrp="1"/>
          </p:cNvSpPr>
          <p:nvPr>
            <p:ph type="ftr" sz="quarter" idx="11"/>
          </p:nvPr>
        </p:nvSpPr>
        <p:spPr/>
        <p:txBody>
          <a:bodyPr/>
          <a:lstStyle/>
          <a:p>
            <a:pPr>
              <a:defRPr/>
            </a:pPr>
            <a:r>
              <a:rPr lang="en-US" altLang="zh-TW" smtClean="0"/>
              <a:t>Computer &amp; Internet Architecture Lab</a:t>
            </a:r>
          </a:p>
          <a:p>
            <a:pPr>
              <a:defRPr/>
            </a:pPr>
            <a:r>
              <a:rPr lang="en-US" altLang="zh-TW" smtClean="0"/>
              <a:t>CSIE, National Cheng Kung University</a:t>
            </a:r>
            <a:endParaRPr lang="en-US" altLang="zh-TW" dirty="0"/>
          </a:p>
        </p:txBody>
      </p:sp>
      <p:sp>
        <p:nvSpPr>
          <p:cNvPr id="5" name="投影片編號版面配置區 4"/>
          <p:cNvSpPr>
            <a:spLocks noGrp="1"/>
          </p:cNvSpPr>
          <p:nvPr>
            <p:ph type="sldNum" sz="quarter" idx="12"/>
          </p:nvPr>
        </p:nvSpPr>
        <p:spPr/>
        <p:txBody>
          <a:bodyPr/>
          <a:lstStyle/>
          <a:p>
            <a:pPr>
              <a:defRPr/>
            </a:pPr>
            <a:fld id="{5AF3F63C-EE3D-4A67-9BE8-F52E6A2DE316}" type="slidenum">
              <a:rPr lang="en-US" altLang="zh-TW" smtClean="0"/>
              <a:pPr>
                <a:defRPr/>
              </a:pPr>
              <a:t>10</a:t>
            </a:fld>
            <a:endParaRPr lang="en-US" altLang="zh-TW"/>
          </a:p>
        </p:txBody>
      </p:sp>
    </p:spTree>
    <p:extLst>
      <p:ext uri="{BB962C8B-B14F-4D97-AF65-F5344CB8AC3E}">
        <p14:creationId xmlns:p14="http://schemas.microsoft.com/office/powerpoint/2010/main" val="358145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Port Table &amp; State Table</a:t>
            </a:r>
            <a:endParaRPr lang="zh-TW" altLang="en-US" dirty="0"/>
          </a:p>
        </p:txBody>
      </p:sp>
      <p:sp>
        <p:nvSpPr>
          <p:cNvPr id="3" name="內容版面配置區 2"/>
          <p:cNvSpPr>
            <a:spLocks noGrp="1"/>
          </p:cNvSpPr>
          <p:nvPr>
            <p:ph idx="1"/>
          </p:nvPr>
        </p:nvSpPr>
        <p:spPr/>
        <p:txBody>
          <a:bodyPr/>
          <a:lstStyle/>
          <a:p>
            <a:r>
              <a:rPr lang="en-US" altLang="zh-TW" sz="2400" dirty="0" smtClean="0"/>
              <a:t>The Port </a:t>
            </a:r>
            <a:r>
              <a:rPr lang="en-US" altLang="zh-TW" sz="2400" dirty="0"/>
              <a:t>Table keeps track of the state of each port which </a:t>
            </a:r>
            <a:r>
              <a:rPr lang="en-US" altLang="zh-TW" sz="2400" dirty="0" smtClean="0"/>
              <a:t>can be </a:t>
            </a:r>
            <a:r>
              <a:rPr lang="en-US" altLang="zh-TW" sz="2400" dirty="0"/>
              <a:t>closed, listen or active</a:t>
            </a:r>
            <a:r>
              <a:rPr lang="en-US" altLang="zh-TW" sz="2400" dirty="0" smtClean="0"/>
              <a:t>.</a:t>
            </a:r>
          </a:p>
          <a:p>
            <a:endParaRPr lang="en-US" altLang="zh-TW" sz="2400" dirty="0"/>
          </a:p>
          <a:p>
            <a:r>
              <a:rPr lang="en-US" altLang="zh-TW" sz="2400" dirty="0"/>
              <a:t>The State Table stores </a:t>
            </a:r>
            <a:r>
              <a:rPr lang="en-US" altLang="zh-TW" sz="2400" dirty="0" smtClean="0"/>
              <a:t>the current </a:t>
            </a:r>
            <a:r>
              <a:rPr lang="en-US" altLang="zh-TW" sz="2400" dirty="0"/>
              <a:t>state of each connection. The state values </a:t>
            </a:r>
            <a:r>
              <a:rPr lang="en-US" altLang="zh-TW" sz="2400" dirty="0" smtClean="0"/>
              <a:t>represent the </a:t>
            </a:r>
            <a:r>
              <a:rPr lang="en-US" altLang="zh-TW" sz="2400" dirty="0"/>
              <a:t>states as specified by </a:t>
            </a:r>
            <a:r>
              <a:rPr lang="en-US" altLang="zh-TW" sz="2400" dirty="0" smtClean="0"/>
              <a:t>RFC793, </a:t>
            </a:r>
            <a:r>
              <a:rPr lang="en-US" altLang="zh-TW" sz="2400" dirty="0"/>
              <a:t>i.e. CLOSED, </a:t>
            </a:r>
            <a:r>
              <a:rPr lang="en-US" altLang="zh-TW" sz="2400" dirty="0" smtClean="0"/>
              <a:t>SYN-SENT</a:t>
            </a:r>
            <a:r>
              <a:rPr lang="en-US" altLang="zh-TW" sz="2400" dirty="0" smtClean="0"/>
              <a:t>, SYN-RECEIVED</a:t>
            </a:r>
            <a:r>
              <a:rPr lang="en-US" altLang="zh-TW" sz="2400" dirty="0"/>
              <a:t>, etc</a:t>
            </a:r>
            <a:r>
              <a:rPr lang="en-US" altLang="zh-TW" sz="2400" dirty="0" smtClean="0"/>
              <a:t>.</a:t>
            </a:r>
          </a:p>
          <a:p>
            <a:endParaRPr lang="en-US" altLang="zh-TW" sz="2400" dirty="0"/>
          </a:p>
          <a:p>
            <a:r>
              <a:rPr lang="en-US" altLang="zh-TW" sz="2400" dirty="0"/>
              <a:t>State values can be </a:t>
            </a:r>
            <a:r>
              <a:rPr lang="en-US" altLang="zh-TW" sz="2400" dirty="0" smtClean="0"/>
              <a:t>updated from </a:t>
            </a:r>
            <a:r>
              <a:rPr lang="en-US" altLang="zh-TW" sz="2400" dirty="0"/>
              <a:t>the RX Engine but also from the TX App If when </a:t>
            </a:r>
            <a:r>
              <a:rPr lang="en-US" altLang="zh-TW" sz="2400" dirty="0" smtClean="0"/>
              <a:t>a new </a:t>
            </a:r>
            <a:r>
              <a:rPr lang="en-US" altLang="zh-TW" sz="2400" dirty="0"/>
              <a:t>connection is opened.</a:t>
            </a:r>
            <a:endParaRPr lang="zh-TW" altLang="en-US" sz="2400" dirty="0"/>
          </a:p>
        </p:txBody>
      </p:sp>
      <p:sp>
        <p:nvSpPr>
          <p:cNvPr id="4" name="頁尾版面配置區 3"/>
          <p:cNvSpPr>
            <a:spLocks noGrp="1"/>
          </p:cNvSpPr>
          <p:nvPr>
            <p:ph type="ftr" sz="quarter" idx="11"/>
          </p:nvPr>
        </p:nvSpPr>
        <p:spPr/>
        <p:txBody>
          <a:bodyPr/>
          <a:lstStyle/>
          <a:p>
            <a:pPr>
              <a:defRPr/>
            </a:pPr>
            <a:r>
              <a:rPr lang="en-US" altLang="zh-TW" smtClean="0"/>
              <a:t>Computer &amp; Internet Architecture Lab</a:t>
            </a:r>
          </a:p>
          <a:p>
            <a:pPr>
              <a:defRPr/>
            </a:pPr>
            <a:r>
              <a:rPr lang="en-US" altLang="zh-TW" smtClean="0"/>
              <a:t>CSIE, National Cheng Kung University</a:t>
            </a:r>
            <a:endParaRPr lang="en-US" altLang="zh-TW" dirty="0"/>
          </a:p>
        </p:txBody>
      </p:sp>
      <p:sp>
        <p:nvSpPr>
          <p:cNvPr id="5" name="投影片編號版面配置區 4"/>
          <p:cNvSpPr>
            <a:spLocks noGrp="1"/>
          </p:cNvSpPr>
          <p:nvPr>
            <p:ph type="sldNum" sz="quarter" idx="12"/>
          </p:nvPr>
        </p:nvSpPr>
        <p:spPr/>
        <p:txBody>
          <a:bodyPr/>
          <a:lstStyle/>
          <a:p>
            <a:pPr>
              <a:defRPr/>
            </a:pPr>
            <a:fld id="{5AF3F63C-EE3D-4A67-9BE8-F52E6A2DE316}" type="slidenum">
              <a:rPr lang="en-US" altLang="zh-TW" smtClean="0"/>
              <a:pPr>
                <a:defRPr/>
              </a:pPr>
              <a:t>11</a:t>
            </a:fld>
            <a:endParaRPr lang="en-US" altLang="zh-TW"/>
          </a:p>
        </p:txBody>
      </p:sp>
    </p:spTree>
    <p:extLst>
      <p:ext uri="{BB962C8B-B14F-4D97-AF65-F5344CB8AC3E}">
        <p14:creationId xmlns:p14="http://schemas.microsoft.com/office/powerpoint/2010/main" val="15631784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Timers module</a:t>
            </a:r>
            <a:endParaRPr lang="zh-TW" altLang="en-US" dirty="0"/>
          </a:p>
        </p:txBody>
      </p:sp>
      <p:sp>
        <p:nvSpPr>
          <p:cNvPr id="3" name="內容版面配置區 2"/>
          <p:cNvSpPr>
            <a:spLocks noGrp="1"/>
          </p:cNvSpPr>
          <p:nvPr>
            <p:ph idx="1"/>
          </p:nvPr>
        </p:nvSpPr>
        <p:spPr/>
        <p:txBody>
          <a:bodyPr/>
          <a:lstStyle/>
          <a:p>
            <a:r>
              <a:rPr lang="en-US" altLang="zh-TW" sz="2400" dirty="0"/>
              <a:t>The Timers module supports all </a:t>
            </a:r>
            <a:r>
              <a:rPr lang="en-US" altLang="zh-TW" sz="2400" dirty="0" err="1" smtClean="0"/>
              <a:t>timebased</a:t>
            </a:r>
            <a:r>
              <a:rPr lang="en-US" altLang="zh-TW" sz="2400" dirty="0" smtClean="0"/>
              <a:t> event </a:t>
            </a:r>
            <a:r>
              <a:rPr lang="en-US" altLang="zh-TW" sz="2400" dirty="0"/>
              <a:t>triggering as required by the </a:t>
            </a:r>
            <a:r>
              <a:rPr lang="en-US" altLang="zh-TW" sz="2400" dirty="0" smtClean="0"/>
              <a:t>protocol.</a:t>
            </a:r>
          </a:p>
          <a:p>
            <a:endParaRPr lang="en-US" altLang="zh-TW" sz="2400" dirty="0"/>
          </a:p>
          <a:p>
            <a:r>
              <a:rPr lang="en-US" altLang="zh-TW" sz="2400" dirty="0"/>
              <a:t>The “Retransmission Timer” keeps track </a:t>
            </a:r>
            <a:r>
              <a:rPr lang="en-US" altLang="zh-TW" sz="2400" dirty="0" smtClean="0"/>
              <a:t>of the </a:t>
            </a:r>
            <a:r>
              <a:rPr lang="en-US" altLang="zh-TW" sz="2400" dirty="0"/>
              <a:t>retransmission intervals for packets which have been </a:t>
            </a:r>
            <a:r>
              <a:rPr lang="en-US" altLang="zh-TW" sz="2400" dirty="0" smtClean="0"/>
              <a:t>sent but </a:t>
            </a:r>
            <a:r>
              <a:rPr lang="en-US" altLang="zh-TW" sz="2400" dirty="0"/>
              <a:t>not acknowledged by the remote host</a:t>
            </a:r>
            <a:r>
              <a:rPr lang="en-US" altLang="zh-TW" sz="2400" dirty="0" smtClean="0"/>
              <a:t>.</a:t>
            </a:r>
          </a:p>
          <a:p>
            <a:endParaRPr lang="en-US" altLang="zh-TW" sz="2400" dirty="0"/>
          </a:p>
          <a:p>
            <a:r>
              <a:rPr lang="en-US" altLang="zh-TW" sz="2400" dirty="0"/>
              <a:t>The “Probe Timer</a:t>
            </a:r>
            <a:r>
              <a:rPr lang="en-US" altLang="zh-TW" sz="2400" dirty="0" smtClean="0"/>
              <a:t>” is </a:t>
            </a:r>
            <a:r>
              <a:rPr lang="en-US" altLang="zh-TW" sz="2400" dirty="0"/>
              <a:t>set in case data is available but cannot be sent </a:t>
            </a:r>
            <a:r>
              <a:rPr lang="en-US" altLang="zh-TW" sz="2400" dirty="0" smtClean="0"/>
              <a:t>immediately and </a:t>
            </a:r>
            <a:r>
              <a:rPr lang="en-US" altLang="zh-TW" sz="2400" dirty="0"/>
              <a:t>transmission has to be postponed</a:t>
            </a:r>
            <a:r>
              <a:rPr lang="en-US" altLang="zh-TW" sz="2400" dirty="0" smtClean="0"/>
              <a:t>.</a:t>
            </a:r>
          </a:p>
          <a:p>
            <a:endParaRPr lang="en-US" altLang="zh-TW" sz="2400" dirty="0"/>
          </a:p>
          <a:p>
            <a:r>
              <a:rPr lang="en-US" altLang="zh-TW" sz="2400" dirty="0" smtClean="0"/>
              <a:t>The </a:t>
            </a:r>
            <a:r>
              <a:rPr lang="en-US" altLang="zh-TW" sz="2400" dirty="0"/>
              <a:t>“</a:t>
            </a:r>
            <a:r>
              <a:rPr lang="en-US" altLang="zh-TW" sz="2400" dirty="0" smtClean="0"/>
              <a:t>Time-Wait </a:t>
            </a:r>
            <a:r>
              <a:rPr lang="en-US" altLang="zh-TW" sz="2400" dirty="0"/>
              <a:t>Timer” handles the long time-out in the </a:t>
            </a:r>
            <a:r>
              <a:rPr lang="en-US" altLang="zh-TW" sz="2400" dirty="0" smtClean="0"/>
              <a:t>TIME-WAIT state </a:t>
            </a:r>
            <a:r>
              <a:rPr lang="en-US" altLang="zh-TW" sz="2400" dirty="0"/>
              <a:t>before the connection reaches the CLOSED state.</a:t>
            </a:r>
            <a:endParaRPr lang="zh-TW" altLang="en-US" sz="2400" dirty="0"/>
          </a:p>
        </p:txBody>
      </p:sp>
      <p:sp>
        <p:nvSpPr>
          <p:cNvPr id="4" name="頁尾版面配置區 3"/>
          <p:cNvSpPr>
            <a:spLocks noGrp="1"/>
          </p:cNvSpPr>
          <p:nvPr>
            <p:ph type="ftr" sz="quarter" idx="11"/>
          </p:nvPr>
        </p:nvSpPr>
        <p:spPr/>
        <p:txBody>
          <a:bodyPr/>
          <a:lstStyle/>
          <a:p>
            <a:pPr>
              <a:defRPr/>
            </a:pPr>
            <a:r>
              <a:rPr lang="en-US" altLang="zh-TW" smtClean="0"/>
              <a:t>Computer &amp; Internet Architecture Lab</a:t>
            </a:r>
          </a:p>
          <a:p>
            <a:pPr>
              <a:defRPr/>
            </a:pPr>
            <a:r>
              <a:rPr lang="en-US" altLang="zh-TW" smtClean="0"/>
              <a:t>CSIE, National Cheng Kung University</a:t>
            </a:r>
            <a:endParaRPr lang="en-US" altLang="zh-TW" dirty="0"/>
          </a:p>
        </p:txBody>
      </p:sp>
      <p:sp>
        <p:nvSpPr>
          <p:cNvPr id="5" name="投影片編號版面配置區 4"/>
          <p:cNvSpPr>
            <a:spLocks noGrp="1"/>
          </p:cNvSpPr>
          <p:nvPr>
            <p:ph type="sldNum" sz="quarter" idx="12"/>
          </p:nvPr>
        </p:nvSpPr>
        <p:spPr/>
        <p:txBody>
          <a:bodyPr/>
          <a:lstStyle/>
          <a:p>
            <a:pPr>
              <a:defRPr/>
            </a:pPr>
            <a:fld id="{5AF3F63C-EE3D-4A67-9BE8-F52E6A2DE316}" type="slidenum">
              <a:rPr lang="en-US" altLang="zh-TW" smtClean="0"/>
              <a:pPr>
                <a:defRPr/>
              </a:pPr>
              <a:t>12</a:t>
            </a:fld>
            <a:endParaRPr lang="en-US" altLang="zh-TW"/>
          </a:p>
        </p:txBody>
      </p:sp>
    </p:spTree>
    <p:extLst>
      <p:ext uri="{BB962C8B-B14F-4D97-AF65-F5344CB8AC3E}">
        <p14:creationId xmlns:p14="http://schemas.microsoft.com/office/powerpoint/2010/main" val="37582869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Timers module</a:t>
            </a:r>
            <a:endParaRPr lang="zh-TW" altLang="en-US" dirty="0"/>
          </a:p>
        </p:txBody>
      </p:sp>
      <p:sp>
        <p:nvSpPr>
          <p:cNvPr id="3" name="內容版面配置區 2"/>
          <p:cNvSpPr>
            <a:spLocks noGrp="1"/>
          </p:cNvSpPr>
          <p:nvPr>
            <p:ph idx="1"/>
          </p:nvPr>
        </p:nvSpPr>
        <p:spPr/>
        <p:txBody>
          <a:bodyPr/>
          <a:lstStyle/>
          <a:p>
            <a:r>
              <a:rPr lang="en-US" altLang="zh-TW" sz="2400" dirty="0" smtClean="0"/>
              <a:t>Each </a:t>
            </a:r>
            <a:r>
              <a:rPr lang="en-US" altLang="zh-TW" sz="2400" dirty="0"/>
              <a:t>timer is represented by a single </a:t>
            </a:r>
            <a:r>
              <a:rPr lang="en-US" altLang="zh-TW" sz="2400" dirty="0" smtClean="0"/>
              <a:t>table with </a:t>
            </a:r>
            <a:r>
              <a:rPr lang="en-US" altLang="zh-TW" sz="2400" dirty="0"/>
              <a:t>one entry per connection with one timer </a:t>
            </a:r>
            <a:r>
              <a:rPr lang="en-US" altLang="zh-TW" sz="2400" dirty="0" smtClean="0"/>
              <a:t>per connection for retransmission.</a:t>
            </a:r>
          </a:p>
          <a:p>
            <a:endParaRPr lang="en-US" altLang="zh-TW" sz="2400" dirty="0"/>
          </a:p>
          <a:p>
            <a:r>
              <a:rPr lang="en-US" altLang="zh-TW" sz="2400" dirty="0" smtClean="0"/>
              <a:t>To </a:t>
            </a:r>
            <a:r>
              <a:rPr lang="en-US" altLang="zh-TW" sz="2400" dirty="0"/>
              <a:t>start the timer, the entry of this </a:t>
            </a:r>
            <a:r>
              <a:rPr lang="en-US" altLang="zh-TW" sz="2400" dirty="0" smtClean="0"/>
              <a:t>connection is </a:t>
            </a:r>
            <a:r>
              <a:rPr lang="en-US" altLang="zh-TW" sz="2400" dirty="0"/>
              <a:t>set to the value of the time-interval</a:t>
            </a:r>
            <a:r>
              <a:rPr lang="en-US" altLang="zh-TW" sz="2400" dirty="0" smtClean="0"/>
              <a:t>.</a:t>
            </a:r>
          </a:p>
          <a:p>
            <a:endParaRPr lang="en-US" altLang="zh-TW" sz="2400" dirty="0"/>
          </a:p>
          <a:p>
            <a:r>
              <a:rPr lang="en-US" altLang="zh-TW" sz="2400" dirty="0"/>
              <a:t>Every </a:t>
            </a:r>
            <a:r>
              <a:rPr lang="en-US" altLang="zh-TW" sz="2400" dirty="0" smtClean="0"/>
              <a:t>n</a:t>
            </a:r>
            <a:r>
              <a:rPr lang="en-US" altLang="zh-TW" sz="1600" i="1" dirty="0" smtClean="0"/>
              <a:t>th</a:t>
            </a:r>
            <a:r>
              <a:rPr lang="en-US" altLang="zh-TW" sz="2400" dirty="0" smtClean="0"/>
              <a:t> </a:t>
            </a:r>
            <a:r>
              <a:rPr lang="en-US" altLang="zh-TW" sz="2400" dirty="0"/>
              <a:t>cycle, </a:t>
            </a:r>
            <a:r>
              <a:rPr lang="en-US" altLang="zh-TW" sz="2400" dirty="0" smtClean="0"/>
              <a:t>where n </a:t>
            </a:r>
            <a:r>
              <a:rPr lang="en-US" altLang="zh-TW" sz="2400" dirty="0"/>
              <a:t>is the maximum number of connections, the entry of </a:t>
            </a:r>
            <a:r>
              <a:rPr lang="en-US" altLang="zh-TW" sz="2400" dirty="0" smtClean="0"/>
              <a:t>each connection </a:t>
            </a:r>
            <a:r>
              <a:rPr lang="en-US" altLang="zh-TW" sz="2400" dirty="0"/>
              <a:t>with an active time-interval is decremented </a:t>
            </a:r>
            <a:r>
              <a:rPr lang="en-US" altLang="zh-TW" sz="2400" dirty="0" smtClean="0"/>
              <a:t>until zero </a:t>
            </a:r>
            <a:r>
              <a:rPr lang="en-US" altLang="zh-TW" sz="2400" dirty="0"/>
              <a:t>is reached and the appropriate event is triggered.</a:t>
            </a:r>
            <a:endParaRPr lang="zh-TW" altLang="en-US" sz="2400" dirty="0"/>
          </a:p>
        </p:txBody>
      </p:sp>
      <p:sp>
        <p:nvSpPr>
          <p:cNvPr id="4" name="頁尾版面配置區 3"/>
          <p:cNvSpPr>
            <a:spLocks noGrp="1"/>
          </p:cNvSpPr>
          <p:nvPr>
            <p:ph type="ftr" sz="quarter" idx="11"/>
          </p:nvPr>
        </p:nvSpPr>
        <p:spPr/>
        <p:txBody>
          <a:bodyPr/>
          <a:lstStyle/>
          <a:p>
            <a:pPr>
              <a:defRPr/>
            </a:pPr>
            <a:r>
              <a:rPr lang="en-US" altLang="zh-TW" smtClean="0"/>
              <a:t>Computer &amp; Internet Architecture Lab</a:t>
            </a:r>
          </a:p>
          <a:p>
            <a:pPr>
              <a:defRPr/>
            </a:pPr>
            <a:r>
              <a:rPr lang="en-US" altLang="zh-TW" smtClean="0"/>
              <a:t>CSIE, National Cheng Kung University</a:t>
            </a:r>
            <a:endParaRPr lang="en-US" altLang="zh-TW" dirty="0"/>
          </a:p>
        </p:txBody>
      </p:sp>
      <p:sp>
        <p:nvSpPr>
          <p:cNvPr id="5" name="投影片編號版面配置區 4"/>
          <p:cNvSpPr>
            <a:spLocks noGrp="1"/>
          </p:cNvSpPr>
          <p:nvPr>
            <p:ph type="sldNum" sz="quarter" idx="12"/>
          </p:nvPr>
        </p:nvSpPr>
        <p:spPr/>
        <p:txBody>
          <a:bodyPr/>
          <a:lstStyle/>
          <a:p>
            <a:pPr>
              <a:defRPr/>
            </a:pPr>
            <a:fld id="{5AF3F63C-EE3D-4A67-9BE8-F52E6A2DE316}" type="slidenum">
              <a:rPr lang="en-US" altLang="zh-TW" smtClean="0"/>
              <a:pPr>
                <a:defRPr/>
              </a:pPr>
              <a:t>13</a:t>
            </a:fld>
            <a:endParaRPr lang="en-US" altLang="zh-TW"/>
          </a:p>
        </p:txBody>
      </p:sp>
    </p:spTree>
    <p:extLst>
      <p:ext uri="{BB962C8B-B14F-4D97-AF65-F5344CB8AC3E}">
        <p14:creationId xmlns:p14="http://schemas.microsoft.com/office/powerpoint/2010/main" val="8583631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Timers </a:t>
            </a:r>
            <a:r>
              <a:rPr lang="en-US" altLang="zh-TW" dirty="0"/>
              <a:t>module &amp; Event Engine</a:t>
            </a:r>
            <a:endParaRPr lang="zh-TW" altLang="en-US" dirty="0"/>
          </a:p>
        </p:txBody>
      </p:sp>
      <mc:AlternateContent xmlns:mc="http://schemas.openxmlformats.org/markup-compatibility/2006">
        <mc:Choice xmlns:a14="http://schemas.microsoft.com/office/drawing/2010/main" Requires="a14">
          <p:sp>
            <p:nvSpPr>
              <p:cNvPr id="3" name="內容版面配置區 2"/>
              <p:cNvSpPr>
                <a:spLocks noGrp="1"/>
              </p:cNvSpPr>
              <p:nvPr>
                <p:ph idx="1"/>
              </p:nvPr>
            </p:nvSpPr>
            <p:spPr/>
            <p:txBody>
              <a:bodyPr/>
              <a:lstStyle/>
              <a:p>
                <a:r>
                  <a:rPr lang="en-US" altLang="zh-TW" sz="2400" dirty="0" smtClean="0"/>
                  <a:t>TCP timers operate with a millisecond granularity. Given a clock </a:t>
                </a:r>
                <a:r>
                  <a:rPr lang="en-US" altLang="zh-TW" sz="2400" dirty="0"/>
                  <a:t>period of 6.4 </a:t>
                </a:r>
                <a:r>
                  <a:rPr lang="en-US" altLang="zh-TW" sz="2400" dirty="0" smtClean="0"/>
                  <a:t>ns(156.25MHz) </a:t>
                </a:r>
                <a:r>
                  <a:rPr lang="en-US" altLang="zh-TW" sz="2400" dirty="0"/>
                  <a:t>and one timer access per clock cycle</a:t>
                </a:r>
                <a:r>
                  <a:rPr lang="en-US" altLang="zh-TW" sz="2400" dirty="0" smtClean="0"/>
                  <a:t>, we </a:t>
                </a:r>
                <a:r>
                  <a:rPr lang="en-US" altLang="zh-TW" sz="2400" dirty="0"/>
                  <a:t>can update 156,250 connections per millisecond</a:t>
                </a:r>
                <a:r>
                  <a:rPr lang="en-US" altLang="zh-TW" sz="2400" dirty="0" smtClean="0"/>
                  <a:t>.</a:t>
                </a:r>
              </a:p>
              <a:p>
                <a:endParaRPr lang="en-US" altLang="zh-TW" sz="2400" dirty="0" smtClean="0"/>
              </a:p>
              <a:p>
                <a14:m>
                  <m:oMath xmlns:m="http://schemas.openxmlformats.org/officeDocument/2006/math">
                    <m:sSup>
                      <m:sSupPr>
                        <m:ctrlPr>
                          <a:rPr lang="en-US" altLang="zh-TW" sz="2400" i="1" smtClean="0">
                            <a:latin typeface="Cambria Math" panose="02040503050406030204" pitchFamily="18" charset="0"/>
                          </a:rPr>
                        </m:ctrlPr>
                      </m:sSupPr>
                      <m:e>
                        <m:r>
                          <a:rPr lang="en-US" altLang="zh-TW" sz="2400" b="0" i="1" smtClean="0">
                            <a:latin typeface="Cambria Math" panose="02040503050406030204" pitchFamily="18" charset="0"/>
                          </a:rPr>
                          <m:t>10</m:t>
                        </m:r>
                      </m:e>
                      <m:sup>
                        <m:r>
                          <a:rPr lang="en-US" altLang="zh-TW" sz="2400" b="0" i="1" smtClean="0">
                            <a:latin typeface="Cambria Math" panose="02040503050406030204" pitchFamily="18" charset="0"/>
                          </a:rPr>
                          <m:t>−3</m:t>
                        </m:r>
                      </m:sup>
                    </m:sSup>
                    <m:r>
                      <a:rPr lang="en-US" altLang="zh-TW" sz="2400" b="0" i="1" smtClean="0">
                        <a:latin typeface="Cambria Math" panose="02040503050406030204" pitchFamily="18" charset="0"/>
                      </a:rPr>
                      <m:t> </m:t>
                    </m:r>
                    <m:r>
                      <a:rPr lang="en-US" altLang="zh-TW" sz="2400" b="0" i="1" smtClean="0">
                        <a:latin typeface="Cambria Math" panose="02040503050406030204" pitchFamily="18" charset="0"/>
                        <a:ea typeface="Cambria Math" panose="02040503050406030204" pitchFamily="18" charset="0"/>
                      </a:rPr>
                      <m:t>÷</m:t>
                    </m:r>
                    <m:d>
                      <m:dPr>
                        <m:ctrlPr>
                          <a:rPr lang="en-US" altLang="zh-TW" sz="2400" b="0" i="1" smtClean="0">
                            <a:latin typeface="Cambria Math" panose="02040503050406030204" pitchFamily="18" charset="0"/>
                            <a:ea typeface="Cambria Math" panose="02040503050406030204" pitchFamily="18" charset="0"/>
                          </a:rPr>
                        </m:ctrlPr>
                      </m:dPr>
                      <m:e>
                        <m:r>
                          <a:rPr lang="en-US" altLang="zh-TW" sz="2400" b="0" i="1" smtClean="0">
                            <a:latin typeface="Cambria Math" panose="02040503050406030204" pitchFamily="18" charset="0"/>
                            <a:ea typeface="Cambria Math" panose="02040503050406030204" pitchFamily="18" charset="0"/>
                          </a:rPr>
                          <m:t>6.4 × </m:t>
                        </m:r>
                        <m:sSup>
                          <m:sSupPr>
                            <m:ctrlPr>
                              <a:rPr lang="en-US" altLang="zh-TW" sz="2400" b="0" i="1" smtClean="0">
                                <a:latin typeface="Cambria Math" panose="02040503050406030204" pitchFamily="18" charset="0"/>
                                <a:ea typeface="Cambria Math" panose="02040503050406030204" pitchFamily="18" charset="0"/>
                              </a:rPr>
                            </m:ctrlPr>
                          </m:sSupPr>
                          <m:e>
                            <m:r>
                              <a:rPr lang="en-US" altLang="zh-TW" sz="2400" b="0" i="1" smtClean="0">
                                <a:latin typeface="Cambria Math" panose="02040503050406030204" pitchFamily="18" charset="0"/>
                                <a:ea typeface="Cambria Math" panose="02040503050406030204" pitchFamily="18" charset="0"/>
                              </a:rPr>
                              <m:t>10</m:t>
                            </m:r>
                          </m:e>
                          <m:sup>
                            <m:r>
                              <a:rPr lang="en-US" altLang="zh-TW" sz="2400" b="0" i="1" smtClean="0">
                                <a:latin typeface="Cambria Math" panose="02040503050406030204" pitchFamily="18" charset="0"/>
                                <a:ea typeface="Cambria Math" panose="02040503050406030204" pitchFamily="18" charset="0"/>
                              </a:rPr>
                              <m:t>−9</m:t>
                            </m:r>
                          </m:sup>
                        </m:sSup>
                      </m:e>
                    </m:d>
                    <m:r>
                      <a:rPr lang="en-US" altLang="zh-TW" sz="2400" b="0" i="1" smtClean="0">
                        <a:latin typeface="Cambria Math" panose="02040503050406030204" pitchFamily="18" charset="0"/>
                        <a:ea typeface="Cambria Math" panose="02040503050406030204" pitchFamily="18" charset="0"/>
                      </a:rPr>
                      <m:t>=156250</m:t>
                    </m:r>
                  </m:oMath>
                </a14:m>
                <a:endParaRPr lang="en-US" altLang="zh-TW" sz="2400" b="0" dirty="0" smtClean="0">
                  <a:ea typeface="Cambria Math" panose="02040503050406030204" pitchFamily="18" charset="0"/>
                </a:endParaRPr>
              </a:p>
              <a:p>
                <a:endParaRPr lang="en-US" altLang="zh-TW" sz="2400" dirty="0" smtClean="0"/>
              </a:p>
              <a:p>
                <a:r>
                  <a:rPr lang="en-US" altLang="zh-TW" sz="2400" dirty="0" smtClean="0"/>
                  <a:t>Generated events </a:t>
                </a:r>
                <a:r>
                  <a:rPr lang="en-US" altLang="zh-TW" sz="2400" dirty="0"/>
                  <a:t>are routed through the Event Engine, together </a:t>
                </a:r>
                <a:r>
                  <a:rPr lang="en-US" altLang="zh-TW" sz="2400" dirty="0" smtClean="0"/>
                  <a:t>with events </a:t>
                </a:r>
                <a:r>
                  <a:rPr lang="en-US" altLang="zh-TW" sz="2400" dirty="0"/>
                  <a:t>from the RX Engine and the TX App If, to the TX Engine.</a:t>
                </a:r>
                <a:endParaRPr lang="en-US" altLang="zh-TW" sz="2400" dirty="0"/>
              </a:p>
            </p:txBody>
          </p:sp>
        </mc:Choice>
        <mc:Fallback>
          <p:sp>
            <p:nvSpPr>
              <p:cNvPr id="3" name="內容版面配置區 2"/>
              <p:cNvSpPr>
                <a:spLocks noGrp="1" noRot="1" noChangeAspect="1" noMove="1" noResize="1" noEditPoints="1" noAdjustHandles="1" noChangeArrowheads="1" noChangeShapeType="1" noTextEdit="1"/>
              </p:cNvSpPr>
              <p:nvPr>
                <p:ph idx="1"/>
              </p:nvPr>
            </p:nvSpPr>
            <p:spPr>
              <a:blipFill>
                <a:blip r:embed="rId2"/>
                <a:stretch>
                  <a:fillRect l="-297" t="-1077" r="-178"/>
                </a:stretch>
              </a:blipFill>
            </p:spPr>
            <p:txBody>
              <a:bodyPr/>
              <a:lstStyle/>
              <a:p>
                <a:r>
                  <a:rPr lang="zh-TW" altLang="en-US">
                    <a:noFill/>
                  </a:rPr>
                  <a:t> </a:t>
                </a:r>
              </a:p>
            </p:txBody>
          </p:sp>
        </mc:Fallback>
      </mc:AlternateContent>
      <p:sp>
        <p:nvSpPr>
          <p:cNvPr id="4" name="頁尾版面配置區 3"/>
          <p:cNvSpPr>
            <a:spLocks noGrp="1"/>
          </p:cNvSpPr>
          <p:nvPr>
            <p:ph type="ftr" sz="quarter" idx="11"/>
          </p:nvPr>
        </p:nvSpPr>
        <p:spPr/>
        <p:txBody>
          <a:bodyPr/>
          <a:lstStyle/>
          <a:p>
            <a:pPr>
              <a:defRPr/>
            </a:pPr>
            <a:r>
              <a:rPr lang="en-US" altLang="zh-TW" smtClean="0"/>
              <a:t>Computer &amp; Internet Architecture Lab</a:t>
            </a:r>
          </a:p>
          <a:p>
            <a:pPr>
              <a:defRPr/>
            </a:pPr>
            <a:r>
              <a:rPr lang="en-US" altLang="zh-TW" smtClean="0"/>
              <a:t>CSIE, National Cheng Kung University</a:t>
            </a:r>
            <a:endParaRPr lang="en-US" altLang="zh-TW" dirty="0"/>
          </a:p>
        </p:txBody>
      </p:sp>
      <p:sp>
        <p:nvSpPr>
          <p:cNvPr id="5" name="投影片編號版面配置區 4"/>
          <p:cNvSpPr>
            <a:spLocks noGrp="1"/>
          </p:cNvSpPr>
          <p:nvPr>
            <p:ph type="sldNum" sz="quarter" idx="12"/>
          </p:nvPr>
        </p:nvSpPr>
        <p:spPr/>
        <p:txBody>
          <a:bodyPr/>
          <a:lstStyle/>
          <a:p>
            <a:pPr>
              <a:defRPr/>
            </a:pPr>
            <a:fld id="{5AF3F63C-EE3D-4A67-9BE8-F52E6A2DE316}" type="slidenum">
              <a:rPr lang="en-US" altLang="zh-TW" smtClean="0"/>
              <a:pPr>
                <a:defRPr/>
              </a:pPr>
              <a:t>14</a:t>
            </a:fld>
            <a:endParaRPr lang="en-US" altLang="zh-TW"/>
          </a:p>
        </p:txBody>
      </p:sp>
    </p:spTree>
    <p:extLst>
      <p:ext uri="{BB962C8B-B14F-4D97-AF65-F5344CB8AC3E}">
        <p14:creationId xmlns:p14="http://schemas.microsoft.com/office/powerpoint/2010/main" val="23827783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RX </a:t>
            </a:r>
            <a:r>
              <a:rPr lang="en-US" altLang="zh-TW" dirty="0" smtClean="0"/>
              <a:t>Engine</a:t>
            </a:r>
            <a:endParaRPr lang="zh-TW" altLang="en-US" dirty="0"/>
          </a:p>
        </p:txBody>
      </p:sp>
      <p:sp>
        <p:nvSpPr>
          <p:cNvPr id="3" name="內容版面配置區 2"/>
          <p:cNvSpPr>
            <a:spLocks noGrp="1"/>
          </p:cNvSpPr>
          <p:nvPr>
            <p:ph idx="1"/>
          </p:nvPr>
        </p:nvSpPr>
        <p:spPr/>
        <p:txBody>
          <a:bodyPr/>
          <a:lstStyle/>
          <a:p>
            <a:r>
              <a:rPr lang="en-US" altLang="zh-TW" sz="2400" dirty="0"/>
              <a:t>The RX Engine computes the TCP </a:t>
            </a:r>
            <a:r>
              <a:rPr lang="en-US" altLang="zh-TW" sz="2400" dirty="0" smtClean="0"/>
              <a:t>checksum and </a:t>
            </a:r>
            <a:r>
              <a:rPr lang="en-US" altLang="zh-TW" sz="2400" dirty="0"/>
              <a:t>verifies its correctness. It extracts meta-information (</a:t>
            </a:r>
            <a:r>
              <a:rPr lang="en-US" altLang="zh-TW" sz="2400" dirty="0" smtClean="0"/>
              <a:t>SEQ number</a:t>
            </a:r>
            <a:r>
              <a:rPr lang="en-US" altLang="zh-TW" sz="2400" dirty="0"/>
              <a:t>, ACK number, length, IP addresses and TCP ports</a:t>
            </a:r>
            <a:r>
              <a:rPr lang="en-US" altLang="zh-TW" sz="2400" dirty="0" smtClean="0"/>
              <a:t>, window </a:t>
            </a:r>
            <a:r>
              <a:rPr lang="en-US" altLang="zh-TW" sz="2400" dirty="0"/>
              <a:t>size, TCP flags) and checks if the destination port </a:t>
            </a:r>
            <a:r>
              <a:rPr lang="en-US" altLang="zh-TW" sz="2400" dirty="0" smtClean="0"/>
              <a:t>is accessible. </a:t>
            </a:r>
          </a:p>
          <a:p>
            <a:endParaRPr lang="en-US" altLang="zh-TW" sz="2400" dirty="0"/>
          </a:p>
          <a:p>
            <a:r>
              <a:rPr lang="en-US" altLang="zh-TW" sz="2400" dirty="0" smtClean="0"/>
              <a:t>Issues </a:t>
            </a:r>
            <a:r>
              <a:rPr lang="en-US" altLang="zh-TW" sz="2400" dirty="0"/>
              <a:t>the session ID </a:t>
            </a:r>
            <a:r>
              <a:rPr lang="en-US" altLang="zh-TW" sz="2400" dirty="0" smtClean="0"/>
              <a:t>lookup of </a:t>
            </a:r>
            <a:r>
              <a:rPr lang="en-US" altLang="zh-TW" sz="2400" dirty="0"/>
              <a:t>the connection and queries the current state of the </a:t>
            </a:r>
            <a:r>
              <a:rPr lang="en-US" altLang="zh-TW" sz="2400" dirty="0" smtClean="0"/>
              <a:t>arrived segment’s </a:t>
            </a:r>
            <a:r>
              <a:rPr lang="en-US" altLang="zh-TW" sz="2400" dirty="0"/>
              <a:t>TCP connection from the State and SAR Tables</a:t>
            </a:r>
            <a:r>
              <a:rPr lang="en-US" altLang="zh-TW" sz="2400" dirty="0" smtClean="0"/>
              <a:t>.</a:t>
            </a:r>
          </a:p>
          <a:p>
            <a:endParaRPr lang="en-US" altLang="zh-TW" sz="2400" dirty="0"/>
          </a:p>
          <a:p>
            <a:r>
              <a:rPr lang="en-US" altLang="zh-TW" sz="2400" dirty="0"/>
              <a:t>If the </a:t>
            </a:r>
            <a:r>
              <a:rPr lang="en-US" altLang="zh-TW" sz="2400" dirty="0" smtClean="0"/>
              <a:t>packet contains </a:t>
            </a:r>
            <a:r>
              <a:rPr lang="en-US" altLang="zh-TW" sz="2400" dirty="0"/>
              <a:t>a payload that is within the required receive window</a:t>
            </a:r>
            <a:r>
              <a:rPr lang="en-US" altLang="zh-TW" sz="2400" dirty="0" smtClean="0"/>
              <a:t>, then </a:t>
            </a:r>
            <a:r>
              <a:rPr lang="en-US" altLang="zh-TW" sz="2400" dirty="0"/>
              <a:t>it is written to the RX Buffer and the application </a:t>
            </a:r>
            <a:r>
              <a:rPr lang="en-US" altLang="zh-TW" sz="2400" dirty="0" smtClean="0"/>
              <a:t>is notified</a:t>
            </a:r>
            <a:r>
              <a:rPr lang="en-US" altLang="zh-TW" sz="2400" dirty="0"/>
              <a:t>.</a:t>
            </a:r>
            <a:endParaRPr lang="zh-TW" altLang="en-US" sz="2400" dirty="0"/>
          </a:p>
        </p:txBody>
      </p:sp>
      <p:sp>
        <p:nvSpPr>
          <p:cNvPr id="4" name="頁尾版面配置區 3"/>
          <p:cNvSpPr>
            <a:spLocks noGrp="1"/>
          </p:cNvSpPr>
          <p:nvPr>
            <p:ph type="ftr" sz="quarter" idx="11"/>
          </p:nvPr>
        </p:nvSpPr>
        <p:spPr/>
        <p:txBody>
          <a:bodyPr/>
          <a:lstStyle/>
          <a:p>
            <a:pPr>
              <a:defRPr/>
            </a:pPr>
            <a:r>
              <a:rPr lang="en-US" altLang="zh-TW" smtClean="0"/>
              <a:t>Computer &amp; Internet Architecture Lab</a:t>
            </a:r>
          </a:p>
          <a:p>
            <a:pPr>
              <a:defRPr/>
            </a:pPr>
            <a:r>
              <a:rPr lang="en-US" altLang="zh-TW" smtClean="0"/>
              <a:t>CSIE, National Cheng Kung University</a:t>
            </a:r>
            <a:endParaRPr lang="en-US" altLang="zh-TW" dirty="0"/>
          </a:p>
        </p:txBody>
      </p:sp>
      <p:sp>
        <p:nvSpPr>
          <p:cNvPr id="5" name="投影片編號版面配置區 4"/>
          <p:cNvSpPr>
            <a:spLocks noGrp="1"/>
          </p:cNvSpPr>
          <p:nvPr>
            <p:ph type="sldNum" sz="quarter" idx="12"/>
          </p:nvPr>
        </p:nvSpPr>
        <p:spPr/>
        <p:txBody>
          <a:bodyPr/>
          <a:lstStyle/>
          <a:p>
            <a:pPr>
              <a:defRPr/>
            </a:pPr>
            <a:fld id="{5AF3F63C-EE3D-4A67-9BE8-F52E6A2DE316}" type="slidenum">
              <a:rPr lang="en-US" altLang="zh-TW" smtClean="0"/>
              <a:pPr>
                <a:defRPr/>
              </a:pPr>
              <a:t>15</a:t>
            </a:fld>
            <a:endParaRPr lang="en-US" altLang="zh-TW"/>
          </a:p>
        </p:txBody>
      </p:sp>
    </p:spTree>
    <p:extLst>
      <p:ext uri="{BB962C8B-B14F-4D97-AF65-F5344CB8AC3E}">
        <p14:creationId xmlns:p14="http://schemas.microsoft.com/office/powerpoint/2010/main" val="38714463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TX Engine</a:t>
            </a:r>
            <a:endParaRPr lang="zh-TW" altLang="en-US" dirty="0"/>
          </a:p>
        </p:txBody>
      </p:sp>
      <p:sp>
        <p:nvSpPr>
          <p:cNvPr id="3" name="內容版面配置區 2"/>
          <p:cNvSpPr>
            <a:spLocks noGrp="1"/>
          </p:cNvSpPr>
          <p:nvPr>
            <p:ph idx="1"/>
          </p:nvPr>
        </p:nvSpPr>
        <p:spPr/>
        <p:txBody>
          <a:bodyPr/>
          <a:lstStyle/>
          <a:p>
            <a:r>
              <a:rPr lang="en-US" altLang="zh-TW" sz="2400" dirty="0"/>
              <a:t>The main component in the TX Engine is </a:t>
            </a:r>
            <a:r>
              <a:rPr lang="en-US" altLang="zh-TW" sz="2400" dirty="0" smtClean="0"/>
              <a:t>a state </a:t>
            </a:r>
            <a:r>
              <a:rPr lang="en-US" altLang="zh-TW" sz="2400" dirty="0"/>
              <a:t>machine triggered by the Event Engine</a:t>
            </a:r>
            <a:r>
              <a:rPr lang="en-US" altLang="zh-TW" sz="2400" dirty="0" smtClean="0"/>
              <a:t>.</a:t>
            </a:r>
          </a:p>
          <a:p>
            <a:endParaRPr lang="en-US" altLang="zh-TW" sz="2400" dirty="0"/>
          </a:p>
          <a:p>
            <a:r>
              <a:rPr lang="en-US" altLang="zh-TW" sz="2400" dirty="0"/>
              <a:t>A reverse lookup is however needed to </a:t>
            </a:r>
            <a:r>
              <a:rPr lang="en-US" altLang="zh-TW" sz="2400" dirty="0" smtClean="0"/>
              <a:t>determine the </a:t>
            </a:r>
            <a:r>
              <a:rPr lang="en-US" altLang="zh-TW" sz="2400" dirty="0"/>
              <a:t>source and destination IP addresses and TCP ports </a:t>
            </a:r>
            <a:r>
              <a:rPr lang="en-US" altLang="zh-TW" sz="2400" dirty="0" smtClean="0"/>
              <a:t>from the </a:t>
            </a:r>
            <a:r>
              <a:rPr lang="en-US" altLang="zh-TW" sz="2400" dirty="0"/>
              <a:t>session ID</a:t>
            </a:r>
            <a:r>
              <a:rPr lang="en-US" altLang="zh-TW" sz="2400" dirty="0" smtClean="0"/>
              <a:t>.</a:t>
            </a:r>
          </a:p>
          <a:p>
            <a:endParaRPr lang="en-US" altLang="zh-TW" sz="2400" dirty="0"/>
          </a:p>
          <a:p>
            <a:r>
              <a:rPr lang="en-US" altLang="zh-TW" sz="2400" dirty="0"/>
              <a:t>Triggers other modules to construct the TCP header, fetch </a:t>
            </a:r>
            <a:r>
              <a:rPr lang="en-US" altLang="zh-TW" sz="2400" dirty="0" smtClean="0"/>
              <a:t>data from </a:t>
            </a:r>
            <a:r>
              <a:rPr lang="en-US" altLang="zh-TW" sz="2400" dirty="0"/>
              <a:t>external memory for the payload if needed and </a:t>
            </a:r>
            <a:r>
              <a:rPr lang="en-US" altLang="zh-TW" sz="2400" dirty="0" smtClean="0"/>
              <a:t>compute the </a:t>
            </a:r>
            <a:r>
              <a:rPr lang="en-US" altLang="zh-TW" sz="2400" dirty="0"/>
              <a:t>TCP checksum. Headers and payload are then </a:t>
            </a:r>
            <a:r>
              <a:rPr lang="en-US" altLang="zh-TW" sz="2400" dirty="0" smtClean="0"/>
              <a:t>concatenated and </a:t>
            </a:r>
            <a:r>
              <a:rPr lang="en-US" altLang="zh-TW" sz="2400" dirty="0"/>
              <a:t>streamed out to the IP Output Handler.</a:t>
            </a:r>
            <a:endParaRPr lang="zh-TW" altLang="en-US" sz="2400" dirty="0"/>
          </a:p>
        </p:txBody>
      </p:sp>
      <p:sp>
        <p:nvSpPr>
          <p:cNvPr id="4" name="頁尾版面配置區 3"/>
          <p:cNvSpPr>
            <a:spLocks noGrp="1"/>
          </p:cNvSpPr>
          <p:nvPr>
            <p:ph type="ftr" sz="quarter" idx="11"/>
          </p:nvPr>
        </p:nvSpPr>
        <p:spPr/>
        <p:txBody>
          <a:bodyPr/>
          <a:lstStyle/>
          <a:p>
            <a:pPr>
              <a:defRPr/>
            </a:pPr>
            <a:r>
              <a:rPr lang="en-US" altLang="zh-TW" smtClean="0"/>
              <a:t>Computer &amp; Internet Architecture Lab</a:t>
            </a:r>
          </a:p>
          <a:p>
            <a:pPr>
              <a:defRPr/>
            </a:pPr>
            <a:r>
              <a:rPr lang="en-US" altLang="zh-TW" smtClean="0"/>
              <a:t>CSIE, National Cheng Kung University</a:t>
            </a:r>
            <a:endParaRPr lang="en-US" altLang="zh-TW" dirty="0"/>
          </a:p>
        </p:txBody>
      </p:sp>
      <p:sp>
        <p:nvSpPr>
          <p:cNvPr id="5" name="投影片編號版面配置區 4"/>
          <p:cNvSpPr>
            <a:spLocks noGrp="1"/>
          </p:cNvSpPr>
          <p:nvPr>
            <p:ph type="sldNum" sz="quarter" idx="12"/>
          </p:nvPr>
        </p:nvSpPr>
        <p:spPr/>
        <p:txBody>
          <a:bodyPr/>
          <a:lstStyle/>
          <a:p>
            <a:pPr>
              <a:defRPr/>
            </a:pPr>
            <a:fld id="{5AF3F63C-EE3D-4A67-9BE8-F52E6A2DE316}" type="slidenum">
              <a:rPr lang="en-US" altLang="zh-TW" smtClean="0"/>
              <a:pPr>
                <a:defRPr/>
              </a:pPr>
              <a:t>16</a:t>
            </a:fld>
            <a:endParaRPr lang="en-US" altLang="zh-TW"/>
          </a:p>
        </p:txBody>
      </p:sp>
    </p:spTree>
    <p:extLst>
      <p:ext uri="{BB962C8B-B14F-4D97-AF65-F5344CB8AC3E}">
        <p14:creationId xmlns:p14="http://schemas.microsoft.com/office/powerpoint/2010/main" val="19763523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TCP buffer</a:t>
            </a:r>
            <a:endParaRPr lang="zh-TW" altLang="en-US" dirty="0"/>
          </a:p>
        </p:txBody>
      </p:sp>
      <p:sp>
        <p:nvSpPr>
          <p:cNvPr id="4" name="頁尾版面配置區 3"/>
          <p:cNvSpPr>
            <a:spLocks noGrp="1"/>
          </p:cNvSpPr>
          <p:nvPr>
            <p:ph type="ftr" sz="quarter" idx="11"/>
          </p:nvPr>
        </p:nvSpPr>
        <p:spPr/>
        <p:txBody>
          <a:bodyPr/>
          <a:lstStyle/>
          <a:p>
            <a:pPr>
              <a:defRPr/>
            </a:pPr>
            <a:r>
              <a:rPr lang="en-US" altLang="zh-TW" smtClean="0"/>
              <a:t>Computer &amp; Internet Architecture Lab</a:t>
            </a:r>
          </a:p>
          <a:p>
            <a:pPr>
              <a:defRPr/>
            </a:pPr>
            <a:r>
              <a:rPr lang="en-US" altLang="zh-TW" smtClean="0"/>
              <a:t>CSIE, National Cheng Kung University</a:t>
            </a:r>
            <a:endParaRPr lang="en-US" altLang="zh-TW" dirty="0"/>
          </a:p>
        </p:txBody>
      </p:sp>
      <p:sp>
        <p:nvSpPr>
          <p:cNvPr id="5" name="投影片編號版面配置區 4"/>
          <p:cNvSpPr>
            <a:spLocks noGrp="1"/>
          </p:cNvSpPr>
          <p:nvPr>
            <p:ph type="sldNum" sz="quarter" idx="12"/>
          </p:nvPr>
        </p:nvSpPr>
        <p:spPr/>
        <p:txBody>
          <a:bodyPr/>
          <a:lstStyle/>
          <a:p>
            <a:pPr>
              <a:defRPr/>
            </a:pPr>
            <a:fld id="{5AF3F63C-EE3D-4A67-9BE8-F52E6A2DE316}" type="slidenum">
              <a:rPr lang="en-US" altLang="zh-TW" smtClean="0"/>
              <a:pPr>
                <a:defRPr/>
              </a:pPr>
              <a:t>17</a:t>
            </a:fld>
            <a:endParaRPr lang="en-US" altLang="zh-TW"/>
          </a:p>
        </p:txBody>
      </p:sp>
      <p:pic>
        <p:nvPicPr>
          <p:cNvPr id="6" name="圖片 5"/>
          <p:cNvPicPr>
            <a:picLocks noChangeAspect="1"/>
          </p:cNvPicPr>
          <p:nvPr/>
        </p:nvPicPr>
        <p:blipFill>
          <a:blip r:embed="rId2"/>
          <a:stretch>
            <a:fillRect/>
          </a:stretch>
        </p:blipFill>
        <p:spPr>
          <a:xfrm>
            <a:off x="2203739" y="1420977"/>
            <a:ext cx="7198186" cy="4608184"/>
          </a:xfrm>
          <a:prstGeom prst="rect">
            <a:avLst/>
          </a:prstGeom>
        </p:spPr>
      </p:pic>
    </p:spTree>
    <p:extLst>
      <p:ext uri="{BB962C8B-B14F-4D97-AF65-F5344CB8AC3E}">
        <p14:creationId xmlns:p14="http://schemas.microsoft.com/office/powerpoint/2010/main" val="13852347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TCP buffer</a:t>
            </a:r>
            <a:endParaRPr lang="zh-TW" altLang="en-US" dirty="0"/>
          </a:p>
        </p:txBody>
      </p:sp>
      <p:sp>
        <p:nvSpPr>
          <p:cNvPr id="3" name="內容版面配置區 2"/>
          <p:cNvSpPr>
            <a:spLocks noGrp="1"/>
          </p:cNvSpPr>
          <p:nvPr>
            <p:ph idx="1"/>
          </p:nvPr>
        </p:nvSpPr>
        <p:spPr/>
        <p:txBody>
          <a:bodyPr/>
          <a:lstStyle/>
          <a:p>
            <a:r>
              <a:rPr lang="en-US" altLang="zh-TW" sz="2400" dirty="0"/>
              <a:t>TCP operation </a:t>
            </a:r>
            <a:r>
              <a:rPr lang="en-US" altLang="zh-TW" sz="2400" dirty="0" smtClean="0"/>
              <a:t>requires the </a:t>
            </a:r>
            <a:r>
              <a:rPr lang="en-US" altLang="zh-TW" sz="2400" dirty="0"/>
              <a:t>buffering of payloads to facilitate retransmission </a:t>
            </a:r>
            <a:r>
              <a:rPr lang="en-US" altLang="zh-TW" sz="2400" dirty="0" smtClean="0"/>
              <a:t>and flow </a:t>
            </a:r>
            <a:r>
              <a:rPr lang="en-US" altLang="zh-TW" sz="2400" dirty="0"/>
              <a:t>control for both receive and transmit</a:t>
            </a:r>
            <a:r>
              <a:rPr lang="en-US" altLang="zh-TW" sz="2400" dirty="0" smtClean="0"/>
              <a:t>.</a:t>
            </a:r>
          </a:p>
          <a:p>
            <a:endParaRPr lang="en-US" altLang="zh-TW" sz="2400" dirty="0"/>
          </a:p>
          <a:p>
            <a:r>
              <a:rPr lang="en-US" altLang="zh-TW" sz="2400" dirty="0"/>
              <a:t>Allocates two fixed-sized buffers of 64KB per connection. This means that for a design supporting 10,000 connections, a total of 1.3GB of external memory is necessary. </a:t>
            </a:r>
            <a:r>
              <a:rPr lang="en-US" altLang="zh-TW" sz="2400" dirty="0" smtClean="0"/>
              <a:t>External DDR3 </a:t>
            </a:r>
            <a:r>
              <a:rPr lang="en-US" altLang="zh-TW" sz="2400" dirty="0"/>
              <a:t>memory is used</a:t>
            </a:r>
            <a:r>
              <a:rPr lang="en-US" altLang="zh-TW" sz="2400" dirty="0" smtClean="0"/>
              <a:t>.</a:t>
            </a:r>
          </a:p>
          <a:p>
            <a:endParaRPr lang="en-US" altLang="zh-TW" sz="2400" dirty="0"/>
          </a:p>
          <a:p>
            <a:r>
              <a:rPr lang="en-US" altLang="zh-TW" sz="2400" dirty="0"/>
              <a:t>The buffers are implemented as circular </a:t>
            </a:r>
            <a:r>
              <a:rPr lang="en-US" altLang="zh-TW" sz="2400" dirty="0" smtClean="0"/>
              <a:t>buffers. Managing </a:t>
            </a:r>
            <a:r>
              <a:rPr lang="en-US" altLang="zh-TW" sz="2400" dirty="0"/>
              <a:t>each of the buffers requires a set of pointers to keep track of locations in the segment stream.</a:t>
            </a:r>
            <a:endParaRPr lang="zh-TW" altLang="en-US" sz="2400" dirty="0"/>
          </a:p>
        </p:txBody>
      </p:sp>
      <p:sp>
        <p:nvSpPr>
          <p:cNvPr id="4" name="頁尾版面配置區 3"/>
          <p:cNvSpPr>
            <a:spLocks noGrp="1"/>
          </p:cNvSpPr>
          <p:nvPr>
            <p:ph type="ftr" sz="quarter" idx="11"/>
          </p:nvPr>
        </p:nvSpPr>
        <p:spPr/>
        <p:txBody>
          <a:bodyPr/>
          <a:lstStyle/>
          <a:p>
            <a:pPr>
              <a:defRPr/>
            </a:pPr>
            <a:r>
              <a:rPr lang="en-US" altLang="zh-TW" smtClean="0"/>
              <a:t>Computer &amp; Internet Architecture Lab</a:t>
            </a:r>
          </a:p>
          <a:p>
            <a:pPr>
              <a:defRPr/>
            </a:pPr>
            <a:r>
              <a:rPr lang="en-US" altLang="zh-TW" smtClean="0"/>
              <a:t>CSIE, National Cheng Kung University</a:t>
            </a:r>
            <a:endParaRPr lang="en-US" altLang="zh-TW" dirty="0"/>
          </a:p>
        </p:txBody>
      </p:sp>
      <p:sp>
        <p:nvSpPr>
          <p:cNvPr id="5" name="投影片編號版面配置區 4"/>
          <p:cNvSpPr>
            <a:spLocks noGrp="1"/>
          </p:cNvSpPr>
          <p:nvPr>
            <p:ph type="sldNum" sz="quarter" idx="12"/>
          </p:nvPr>
        </p:nvSpPr>
        <p:spPr/>
        <p:txBody>
          <a:bodyPr/>
          <a:lstStyle/>
          <a:p>
            <a:pPr>
              <a:defRPr/>
            </a:pPr>
            <a:fld id="{5AF3F63C-EE3D-4A67-9BE8-F52E6A2DE316}" type="slidenum">
              <a:rPr lang="en-US" altLang="zh-TW" smtClean="0"/>
              <a:pPr>
                <a:defRPr/>
              </a:pPr>
              <a:t>18</a:t>
            </a:fld>
            <a:endParaRPr lang="en-US" altLang="zh-TW"/>
          </a:p>
        </p:txBody>
      </p:sp>
    </p:spTree>
    <p:extLst>
      <p:ext uri="{BB962C8B-B14F-4D97-AF65-F5344CB8AC3E}">
        <p14:creationId xmlns:p14="http://schemas.microsoft.com/office/powerpoint/2010/main" val="34513436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RX Buffer</a:t>
            </a:r>
            <a:endParaRPr lang="zh-TW" altLang="en-US" dirty="0"/>
          </a:p>
        </p:txBody>
      </p:sp>
      <p:sp>
        <p:nvSpPr>
          <p:cNvPr id="3" name="內容版面配置區 2"/>
          <p:cNvSpPr>
            <a:spLocks noGrp="1"/>
          </p:cNvSpPr>
          <p:nvPr>
            <p:ph idx="1"/>
          </p:nvPr>
        </p:nvSpPr>
        <p:spPr/>
        <p:txBody>
          <a:bodyPr/>
          <a:lstStyle/>
          <a:p>
            <a:r>
              <a:rPr lang="en-US" altLang="zh-TW" sz="2400" dirty="0"/>
              <a:t>These pointers are stored in the TX and RX SAR Tables, </a:t>
            </a:r>
            <a:r>
              <a:rPr lang="en-US" altLang="zh-TW" sz="2400" dirty="0" smtClean="0"/>
              <a:t>which are </a:t>
            </a:r>
            <a:r>
              <a:rPr lang="en-US" altLang="zh-TW" sz="2400" dirty="0"/>
              <a:t>instrumental for handling all segmentation and </a:t>
            </a:r>
            <a:r>
              <a:rPr lang="en-US" altLang="zh-TW" sz="2400" dirty="0" smtClean="0"/>
              <a:t>reassembly (</a:t>
            </a:r>
            <a:r>
              <a:rPr lang="en-US" altLang="zh-TW" sz="2400" dirty="0"/>
              <a:t>SAR) functionality as well as maintaining the TCP windows</a:t>
            </a:r>
            <a:r>
              <a:rPr lang="en-US" altLang="zh-TW" sz="2400" dirty="0" smtClean="0"/>
              <a:t>.</a:t>
            </a:r>
            <a:endParaRPr lang="en-US" altLang="zh-TW" sz="2400" dirty="0"/>
          </a:p>
          <a:p>
            <a:r>
              <a:rPr lang="en-US" altLang="zh-TW" sz="2400" dirty="0"/>
              <a:t>For RX, the </a:t>
            </a:r>
            <a:r>
              <a:rPr lang="en-US" altLang="zh-TW" sz="2400" dirty="0" smtClean="0"/>
              <a:t>buffer space </a:t>
            </a:r>
            <a:r>
              <a:rPr lang="en-US" altLang="zh-TW" sz="2400" dirty="0"/>
              <a:t>is divided as follows: </a:t>
            </a:r>
            <a:r>
              <a:rPr lang="en-US" altLang="zh-TW" sz="2400" dirty="0" smtClean="0"/>
              <a:t>data </a:t>
            </a:r>
            <a:r>
              <a:rPr lang="en-US" altLang="zh-TW" sz="2400" dirty="0"/>
              <a:t>that was received (</a:t>
            </a:r>
            <a:r>
              <a:rPr lang="en-US" altLang="zh-TW" sz="2400" dirty="0" smtClean="0"/>
              <a:t>and acknowledged</a:t>
            </a:r>
            <a:r>
              <a:rPr lang="en-US" altLang="zh-TW" sz="2400" dirty="0"/>
              <a:t>) but not read by the application, available </a:t>
            </a:r>
            <a:r>
              <a:rPr lang="en-US" altLang="zh-TW" sz="2400" dirty="0" smtClean="0"/>
              <a:t>free space </a:t>
            </a:r>
            <a:r>
              <a:rPr lang="en-US" altLang="zh-TW" sz="2400" dirty="0"/>
              <a:t>to receive new segments, and a non-contiguous </a:t>
            </a:r>
            <a:r>
              <a:rPr lang="en-US" altLang="zh-TW" sz="2400" dirty="0" smtClean="0"/>
              <a:t>number of </a:t>
            </a:r>
            <a:r>
              <a:rPr lang="en-US" altLang="zh-TW" sz="2400" dirty="0"/>
              <a:t>blocks of OOO received </a:t>
            </a:r>
            <a:r>
              <a:rPr lang="en-US" altLang="zh-TW" sz="2400" dirty="0" smtClean="0"/>
              <a:t>data.</a:t>
            </a:r>
            <a:endParaRPr lang="zh-TW" altLang="en-US" sz="2400" dirty="0"/>
          </a:p>
        </p:txBody>
      </p:sp>
      <p:sp>
        <p:nvSpPr>
          <p:cNvPr id="4" name="頁尾版面配置區 3"/>
          <p:cNvSpPr>
            <a:spLocks noGrp="1"/>
          </p:cNvSpPr>
          <p:nvPr>
            <p:ph type="ftr" sz="quarter" idx="11"/>
          </p:nvPr>
        </p:nvSpPr>
        <p:spPr/>
        <p:txBody>
          <a:bodyPr/>
          <a:lstStyle/>
          <a:p>
            <a:pPr>
              <a:defRPr/>
            </a:pPr>
            <a:r>
              <a:rPr lang="en-US" altLang="zh-TW" smtClean="0"/>
              <a:t>Computer &amp; Internet Architecture Lab</a:t>
            </a:r>
          </a:p>
          <a:p>
            <a:pPr>
              <a:defRPr/>
            </a:pPr>
            <a:r>
              <a:rPr lang="en-US" altLang="zh-TW" smtClean="0"/>
              <a:t>CSIE, National Cheng Kung University</a:t>
            </a:r>
            <a:endParaRPr lang="en-US" altLang="zh-TW" dirty="0"/>
          </a:p>
        </p:txBody>
      </p:sp>
      <p:sp>
        <p:nvSpPr>
          <p:cNvPr id="5" name="投影片編號版面配置區 4"/>
          <p:cNvSpPr>
            <a:spLocks noGrp="1"/>
          </p:cNvSpPr>
          <p:nvPr>
            <p:ph type="sldNum" sz="quarter" idx="12"/>
          </p:nvPr>
        </p:nvSpPr>
        <p:spPr/>
        <p:txBody>
          <a:bodyPr/>
          <a:lstStyle/>
          <a:p>
            <a:pPr>
              <a:defRPr/>
            </a:pPr>
            <a:fld id="{5AF3F63C-EE3D-4A67-9BE8-F52E6A2DE316}" type="slidenum">
              <a:rPr lang="en-US" altLang="zh-TW" smtClean="0"/>
              <a:pPr>
                <a:defRPr/>
              </a:pPr>
              <a:t>19</a:t>
            </a:fld>
            <a:endParaRPr lang="en-US" altLang="zh-TW"/>
          </a:p>
        </p:txBody>
      </p:sp>
      <p:pic>
        <p:nvPicPr>
          <p:cNvPr id="6" name="圖片 5"/>
          <p:cNvPicPr>
            <a:picLocks noChangeAspect="1"/>
          </p:cNvPicPr>
          <p:nvPr/>
        </p:nvPicPr>
        <p:blipFill>
          <a:blip r:embed="rId2"/>
          <a:stretch>
            <a:fillRect/>
          </a:stretch>
        </p:blipFill>
        <p:spPr>
          <a:xfrm>
            <a:off x="2933753" y="3985663"/>
            <a:ext cx="6613024" cy="2140501"/>
          </a:xfrm>
          <a:prstGeom prst="rect">
            <a:avLst/>
          </a:prstGeom>
        </p:spPr>
      </p:pic>
    </p:spTree>
    <p:extLst>
      <p:ext uri="{BB962C8B-B14F-4D97-AF65-F5344CB8AC3E}">
        <p14:creationId xmlns:p14="http://schemas.microsoft.com/office/powerpoint/2010/main" val="22838291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Times New Roman" panose="02020603050405020304" pitchFamily="18" charset="0"/>
                <a:cs typeface="Times New Roman" panose="02020603050405020304" pitchFamily="18" charset="0"/>
              </a:rPr>
              <a:t>INTRODUCTION</a:t>
            </a:r>
            <a:endParaRPr lang="zh-TW" altLang="en-US" dirty="0">
              <a:latin typeface="Times New Roman" panose="02020603050405020304" pitchFamily="18" charset="0"/>
              <a:cs typeface="Times New Roman" panose="02020603050405020304" pitchFamily="18" charset="0"/>
            </a:endParaRPr>
          </a:p>
        </p:txBody>
      </p:sp>
      <p:sp>
        <p:nvSpPr>
          <p:cNvPr id="3" name="內容版面配置區 2"/>
          <p:cNvSpPr>
            <a:spLocks noGrp="1"/>
          </p:cNvSpPr>
          <p:nvPr>
            <p:ph idx="1"/>
          </p:nvPr>
        </p:nvSpPr>
        <p:spPr/>
        <p:txBody>
          <a:bodyPr/>
          <a:lstStyle/>
          <a:p>
            <a:r>
              <a:rPr lang="en-US" altLang="zh-TW" dirty="0" smtClean="0"/>
              <a:t> </a:t>
            </a:r>
            <a:r>
              <a:rPr lang="en-US" altLang="zh-TW" sz="2400" dirty="0">
                <a:latin typeface="Times New Roman" panose="02020603050405020304" pitchFamily="18" charset="0"/>
                <a:cs typeface="Times New Roman" panose="02020603050405020304" pitchFamily="18" charset="0"/>
              </a:rPr>
              <a:t>TCP/IP offload is becoming increasingly </a:t>
            </a:r>
            <a:r>
              <a:rPr lang="en-US" altLang="zh-TW" sz="2400" dirty="0" smtClean="0">
                <a:latin typeface="Times New Roman" panose="02020603050405020304" pitchFamily="18" charset="0"/>
                <a:cs typeface="Times New Roman" panose="02020603050405020304" pitchFamily="18" charset="0"/>
              </a:rPr>
              <a:t>popular with </a:t>
            </a:r>
            <a:r>
              <a:rPr lang="en-US" altLang="zh-TW" sz="2400" dirty="0">
                <a:latin typeface="Times New Roman" panose="02020603050405020304" pitchFamily="18" charset="0"/>
                <a:cs typeface="Times New Roman" panose="02020603050405020304" pitchFamily="18" charset="0"/>
              </a:rPr>
              <a:t>standard network interface cards</a:t>
            </a:r>
            <a:r>
              <a:rPr lang="en-US" altLang="zh-TW" sz="2400" dirty="0" smtClean="0">
                <a:latin typeface="Times New Roman" panose="02020603050405020304" pitchFamily="18" charset="0"/>
                <a:cs typeface="Times New Roman" panose="02020603050405020304" pitchFamily="18" charset="0"/>
              </a:rPr>
              <a:t>.</a:t>
            </a:r>
          </a:p>
          <a:p>
            <a:endParaRPr lang="en-US" altLang="zh-TW" sz="2400" dirty="0" smtClean="0">
              <a:latin typeface="Times New Roman" panose="02020603050405020304" pitchFamily="18" charset="0"/>
              <a:cs typeface="Times New Roman" panose="02020603050405020304" pitchFamily="18" charset="0"/>
            </a:endParaRPr>
          </a:p>
          <a:p>
            <a:r>
              <a:rPr lang="en-US" altLang="zh-TW" sz="2400" dirty="0" smtClean="0">
                <a:latin typeface="Times New Roman" panose="02020603050405020304" pitchFamily="18" charset="0"/>
                <a:cs typeface="Times New Roman" panose="02020603050405020304" pitchFamily="18" charset="0"/>
              </a:rPr>
              <a:t>More </a:t>
            </a:r>
            <a:r>
              <a:rPr lang="en-US" altLang="zh-TW" sz="2400" dirty="0">
                <a:latin typeface="Times New Roman" panose="02020603050405020304" pitchFamily="18" charset="0"/>
                <a:cs typeface="Times New Roman" panose="02020603050405020304" pitchFamily="18" charset="0"/>
              </a:rPr>
              <a:t>applications beyond </a:t>
            </a:r>
            <a:r>
              <a:rPr lang="en-US" altLang="zh-TW" sz="2400" dirty="0" smtClean="0">
                <a:latin typeface="Times New Roman" panose="02020603050405020304" pitchFamily="18" charset="0"/>
                <a:cs typeface="Times New Roman" panose="02020603050405020304" pitchFamily="18" charset="0"/>
              </a:rPr>
              <a:t>high-frequency trading </a:t>
            </a:r>
            <a:r>
              <a:rPr lang="en-US" altLang="zh-TW" sz="2400" dirty="0">
                <a:latin typeface="Times New Roman" panose="02020603050405020304" pitchFamily="18" charset="0"/>
                <a:cs typeface="Times New Roman" panose="02020603050405020304" pitchFamily="18" charset="0"/>
              </a:rPr>
              <a:t>can potentially be accelerated inside an FPGA once </a:t>
            </a:r>
            <a:r>
              <a:rPr lang="en-US" altLang="zh-TW" sz="2400" dirty="0" smtClean="0">
                <a:latin typeface="Times New Roman" panose="02020603050405020304" pitchFamily="18" charset="0"/>
                <a:cs typeface="Times New Roman" panose="02020603050405020304" pitchFamily="18" charset="0"/>
              </a:rPr>
              <a:t>TCP with </a:t>
            </a:r>
            <a:r>
              <a:rPr lang="en-US" altLang="zh-TW" sz="2400" dirty="0">
                <a:latin typeface="Times New Roman" panose="02020603050405020304" pitchFamily="18" charset="0"/>
                <a:cs typeface="Times New Roman" panose="02020603050405020304" pitchFamily="18" charset="0"/>
              </a:rPr>
              <a:t>high session count is available inside the fabric</a:t>
            </a:r>
            <a:r>
              <a:rPr lang="en-US" altLang="zh-TW" sz="2400" dirty="0" smtClean="0">
                <a:latin typeface="Times New Roman" panose="02020603050405020304" pitchFamily="18" charset="0"/>
                <a:cs typeface="Times New Roman" panose="02020603050405020304" pitchFamily="18" charset="0"/>
              </a:rPr>
              <a:t>.</a:t>
            </a:r>
          </a:p>
          <a:p>
            <a:endParaRPr lang="en-US" altLang="zh-TW" sz="2400" dirty="0">
              <a:latin typeface="Times New Roman" panose="02020603050405020304" pitchFamily="18" charset="0"/>
              <a:cs typeface="Times New Roman" panose="02020603050405020304" pitchFamily="18" charset="0"/>
            </a:endParaRPr>
          </a:p>
          <a:p>
            <a:r>
              <a:rPr lang="en-US" altLang="zh-TW" sz="2400" dirty="0" smtClean="0">
                <a:latin typeface="Times New Roman" panose="02020603050405020304" pitchFamily="18" charset="0"/>
                <a:cs typeface="Times New Roman" panose="02020603050405020304" pitchFamily="18" charset="0"/>
              </a:rPr>
              <a:t>This </a:t>
            </a:r>
            <a:r>
              <a:rPr lang="en-US" altLang="zh-TW" sz="2400" dirty="0">
                <a:latin typeface="Times New Roman" panose="02020603050405020304" pitchFamily="18" charset="0"/>
                <a:cs typeface="Times New Roman" panose="02020603050405020304" pitchFamily="18" charset="0"/>
              </a:rPr>
              <a:t>paper introduces a novel architecture for a 10 </a:t>
            </a:r>
            <a:r>
              <a:rPr lang="en-US" altLang="zh-TW" sz="2400" dirty="0" err="1">
                <a:latin typeface="Times New Roman" panose="02020603050405020304" pitchFamily="18" charset="0"/>
                <a:cs typeface="Times New Roman" panose="02020603050405020304" pitchFamily="18" charset="0"/>
              </a:rPr>
              <a:t>Gbps</a:t>
            </a:r>
            <a:r>
              <a:rPr lang="en-US" altLang="zh-TW" sz="2400" dirty="0">
                <a:latin typeface="Times New Roman" panose="02020603050405020304" pitchFamily="18" charset="0"/>
                <a:cs typeface="Times New Roman" panose="02020603050405020304" pitchFamily="18" charset="0"/>
              </a:rPr>
              <a:t> </a:t>
            </a:r>
            <a:r>
              <a:rPr lang="en-US" altLang="zh-TW" sz="2400" dirty="0" err="1" smtClean="0">
                <a:latin typeface="Times New Roman" panose="02020603050405020304" pitchFamily="18" charset="0"/>
                <a:cs typeface="Times New Roman" panose="02020603050405020304" pitchFamily="18" charset="0"/>
              </a:rPr>
              <a:t>linerate</a:t>
            </a:r>
            <a:r>
              <a:rPr lang="en-US" altLang="zh-TW" sz="2400" dirty="0" smtClean="0">
                <a:latin typeface="Times New Roman" panose="02020603050405020304" pitchFamily="18" charset="0"/>
                <a:cs typeface="Times New Roman" panose="02020603050405020304" pitchFamily="18" charset="0"/>
              </a:rPr>
              <a:t> TCP/IP </a:t>
            </a:r>
            <a:r>
              <a:rPr lang="en-US" altLang="zh-TW" sz="2400" dirty="0">
                <a:latin typeface="Times New Roman" panose="02020603050405020304" pitchFamily="18" charset="0"/>
                <a:cs typeface="Times New Roman" panose="02020603050405020304" pitchFamily="18" charset="0"/>
              </a:rPr>
              <a:t>stack for FPGAs that can scale with the </a:t>
            </a:r>
            <a:r>
              <a:rPr lang="en-US" altLang="zh-TW" sz="2400" dirty="0" smtClean="0">
                <a:latin typeface="Times New Roman" panose="02020603050405020304" pitchFamily="18" charset="0"/>
                <a:cs typeface="Times New Roman" panose="02020603050405020304" pitchFamily="18" charset="0"/>
              </a:rPr>
              <a:t>number of </a:t>
            </a:r>
            <a:r>
              <a:rPr lang="en-US" altLang="zh-TW" sz="2400" dirty="0">
                <a:latin typeface="Times New Roman" panose="02020603050405020304" pitchFamily="18" charset="0"/>
                <a:cs typeface="Times New Roman" panose="02020603050405020304" pitchFamily="18" charset="0"/>
              </a:rPr>
              <a:t>sessions and thereby addresses these new applications</a:t>
            </a:r>
          </a:p>
          <a:p>
            <a:endParaRPr lang="en-US" altLang="zh-TW" sz="2400" dirty="0">
              <a:latin typeface="Times New Roman" panose="02020603050405020304" pitchFamily="18" charset="0"/>
              <a:cs typeface="Times New Roman" panose="02020603050405020304" pitchFamily="18" charset="0"/>
            </a:endParaRPr>
          </a:p>
        </p:txBody>
      </p:sp>
      <p:sp>
        <p:nvSpPr>
          <p:cNvPr id="4" name="頁尾版面配置區 3"/>
          <p:cNvSpPr>
            <a:spLocks noGrp="1"/>
          </p:cNvSpPr>
          <p:nvPr>
            <p:ph type="ftr" sz="quarter" idx="11"/>
          </p:nvPr>
        </p:nvSpPr>
        <p:spPr/>
        <p:txBody>
          <a:bodyPr/>
          <a:lstStyle/>
          <a:p>
            <a:pPr>
              <a:defRPr/>
            </a:pPr>
            <a:r>
              <a:rPr lang="en-US" altLang="zh-TW" smtClean="0"/>
              <a:t>Computer &amp; Internet Architecture Lab</a:t>
            </a:r>
          </a:p>
          <a:p>
            <a:pPr>
              <a:defRPr/>
            </a:pPr>
            <a:r>
              <a:rPr lang="en-US" altLang="zh-TW" smtClean="0"/>
              <a:t>CSIE, National Cheng Kung University</a:t>
            </a:r>
            <a:endParaRPr lang="en-US" altLang="zh-TW" dirty="0"/>
          </a:p>
        </p:txBody>
      </p:sp>
      <p:sp>
        <p:nvSpPr>
          <p:cNvPr id="5" name="投影片編號版面配置區 4"/>
          <p:cNvSpPr>
            <a:spLocks noGrp="1"/>
          </p:cNvSpPr>
          <p:nvPr>
            <p:ph type="sldNum" sz="quarter" idx="12"/>
          </p:nvPr>
        </p:nvSpPr>
        <p:spPr/>
        <p:txBody>
          <a:bodyPr/>
          <a:lstStyle/>
          <a:p>
            <a:pPr>
              <a:defRPr/>
            </a:pPr>
            <a:fld id="{5AF3F63C-EE3D-4A67-9BE8-F52E6A2DE316}" type="slidenum">
              <a:rPr lang="en-US" altLang="zh-TW" smtClean="0"/>
              <a:pPr>
                <a:defRPr/>
              </a:pPr>
              <a:t>2</a:t>
            </a:fld>
            <a:endParaRPr lang="en-US" altLang="zh-TW"/>
          </a:p>
        </p:txBody>
      </p:sp>
    </p:spTree>
    <p:extLst>
      <p:ext uri="{BB962C8B-B14F-4D97-AF65-F5344CB8AC3E}">
        <p14:creationId xmlns:p14="http://schemas.microsoft.com/office/powerpoint/2010/main" val="880465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Out-of-Order (OOO) Packet Processing</a:t>
            </a:r>
            <a:endParaRPr lang="zh-TW" altLang="en-US" dirty="0"/>
          </a:p>
        </p:txBody>
      </p:sp>
      <p:sp>
        <p:nvSpPr>
          <p:cNvPr id="3" name="內容版面配置區 2"/>
          <p:cNvSpPr>
            <a:spLocks noGrp="1"/>
          </p:cNvSpPr>
          <p:nvPr>
            <p:ph idx="1"/>
          </p:nvPr>
        </p:nvSpPr>
        <p:spPr/>
        <p:txBody>
          <a:bodyPr/>
          <a:lstStyle/>
          <a:p>
            <a:r>
              <a:rPr lang="en-US" altLang="zh-TW" sz="2400" dirty="0"/>
              <a:t>Packets </a:t>
            </a:r>
            <a:r>
              <a:rPr lang="en-US" altLang="zh-TW" sz="2400" dirty="0" smtClean="0"/>
              <a:t>can be </a:t>
            </a:r>
            <a:r>
              <a:rPr lang="en-US" altLang="zh-TW" sz="2400" dirty="0"/>
              <a:t>dropped or re-ordered due to priorities or simply </a:t>
            </a:r>
            <a:r>
              <a:rPr lang="en-US" altLang="zh-TW" sz="2400" dirty="0" smtClean="0"/>
              <a:t>because they </a:t>
            </a:r>
            <a:r>
              <a:rPr lang="en-US" altLang="zh-TW" sz="2400" dirty="0"/>
              <a:t>took different routes through the internet</a:t>
            </a:r>
            <a:r>
              <a:rPr lang="en-US" altLang="zh-TW" sz="2400" dirty="0" smtClean="0"/>
              <a:t>.</a:t>
            </a:r>
            <a:endParaRPr lang="en-US" altLang="zh-TW" sz="2400" dirty="0"/>
          </a:p>
          <a:p>
            <a:r>
              <a:rPr lang="en-US" altLang="zh-TW" sz="2400" dirty="0"/>
              <a:t>The OOO segments are arranged into OOO blocks that consist of two pointers: the length of the block &amp; the offset of the block from received. which </a:t>
            </a:r>
            <a:r>
              <a:rPr lang="en-US" altLang="zh-TW" sz="2400" dirty="0" smtClean="0"/>
              <a:t>in essence </a:t>
            </a:r>
            <a:r>
              <a:rPr lang="en-US" altLang="zh-TW" sz="2400" dirty="0"/>
              <a:t>equates to the sum of the sequence (SEQ) number </a:t>
            </a:r>
            <a:r>
              <a:rPr lang="en-US" altLang="zh-TW" sz="2400" dirty="0" smtClean="0"/>
              <a:t>and payload </a:t>
            </a:r>
            <a:r>
              <a:rPr lang="en-US" altLang="zh-TW" sz="2400" dirty="0"/>
              <a:t>length of the previous in-order </a:t>
            </a:r>
            <a:r>
              <a:rPr lang="en-US" altLang="zh-TW" sz="2400" dirty="0" smtClean="0"/>
              <a:t>segment.</a:t>
            </a:r>
            <a:endParaRPr lang="en-US" altLang="zh-TW" sz="2400" dirty="0"/>
          </a:p>
          <a:p>
            <a:endParaRPr lang="en-US" altLang="zh-TW" sz="2400" dirty="0"/>
          </a:p>
          <a:p>
            <a:endParaRPr lang="zh-TW" altLang="en-US" sz="2400" dirty="0"/>
          </a:p>
        </p:txBody>
      </p:sp>
      <p:sp>
        <p:nvSpPr>
          <p:cNvPr id="4" name="頁尾版面配置區 3"/>
          <p:cNvSpPr>
            <a:spLocks noGrp="1"/>
          </p:cNvSpPr>
          <p:nvPr>
            <p:ph type="ftr" sz="quarter" idx="11"/>
          </p:nvPr>
        </p:nvSpPr>
        <p:spPr/>
        <p:txBody>
          <a:bodyPr/>
          <a:lstStyle/>
          <a:p>
            <a:pPr>
              <a:defRPr/>
            </a:pPr>
            <a:r>
              <a:rPr lang="en-US" altLang="zh-TW" smtClean="0"/>
              <a:t>Computer &amp; Internet Architecture Lab</a:t>
            </a:r>
          </a:p>
          <a:p>
            <a:pPr>
              <a:defRPr/>
            </a:pPr>
            <a:r>
              <a:rPr lang="en-US" altLang="zh-TW" smtClean="0"/>
              <a:t>CSIE, National Cheng Kung University</a:t>
            </a:r>
            <a:endParaRPr lang="en-US" altLang="zh-TW" dirty="0"/>
          </a:p>
        </p:txBody>
      </p:sp>
      <p:sp>
        <p:nvSpPr>
          <p:cNvPr id="5" name="投影片編號版面配置區 4"/>
          <p:cNvSpPr>
            <a:spLocks noGrp="1"/>
          </p:cNvSpPr>
          <p:nvPr>
            <p:ph type="sldNum" sz="quarter" idx="12"/>
          </p:nvPr>
        </p:nvSpPr>
        <p:spPr/>
        <p:txBody>
          <a:bodyPr/>
          <a:lstStyle/>
          <a:p>
            <a:pPr>
              <a:defRPr/>
            </a:pPr>
            <a:fld id="{5AF3F63C-EE3D-4A67-9BE8-F52E6A2DE316}" type="slidenum">
              <a:rPr lang="en-US" altLang="zh-TW" smtClean="0"/>
              <a:pPr>
                <a:defRPr/>
              </a:pPr>
              <a:t>20</a:t>
            </a:fld>
            <a:endParaRPr lang="en-US" altLang="zh-TW"/>
          </a:p>
        </p:txBody>
      </p:sp>
      <p:pic>
        <p:nvPicPr>
          <p:cNvPr id="6" name="圖片 5"/>
          <p:cNvPicPr>
            <a:picLocks noChangeAspect="1"/>
          </p:cNvPicPr>
          <p:nvPr/>
        </p:nvPicPr>
        <p:blipFill>
          <a:blip r:embed="rId2"/>
          <a:stretch>
            <a:fillRect/>
          </a:stretch>
        </p:blipFill>
        <p:spPr>
          <a:xfrm>
            <a:off x="2933753" y="3985663"/>
            <a:ext cx="6613024" cy="2140501"/>
          </a:xfrm>
          <a:prstGeom prst="rect">
            <a:avLst/>
          </a:prstGeom>
        </p:spPr>
      </p:pic>
    </p:spTree>
    <p:extLst>
      <p:ext uri="{BB962C8B-B14F-4D97-AF65-F5344CB8AC3E}">
        <p14:creationId xmlns:p14="http://schemas.microsoft.com/office/powerpoint/2010/main" val="21056266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TX Buffer</a:t>
            </a:r>
            <a:endParaRPr lang="zh-TW" altLang="en-US" dirty="0"/>
          </a:p>
        </p:txBody>
      </p:sp>
      <p:sp>
        <p:nvSpPr>
          <p:cNvPr id="3" name="內容版面配置區 2"/>
          <p:cNvSpPr>
            <a:spLocks noGrp="1"/>
          </p:cNvSpPr>
          <p:nvPr>
            <p:ph idx="1"/>
          </p:nvPr>
        </p:nvSpPr>
        <p:spPr/>
        <p:txBody>
          <a:bodyPr/>
          <a:lstStyle/>
          <a:p>
            <a:r>
              <a:rPr lang="en-US" altLang="zh-TW" sz="2400" dirty="0"/>
              <a:t>On the transmission side, we need to keep track </a:t>
            </a:r>
            <a:r>
              <a:rPr lang="en-US" altLang="zh-TW" sz="2400" dirty="0" smtClean="0"/>
              <a:t>of three </a:t>
            </a:r>
            <a:r>
              <a:rPr lang="en-US" altLang="zh-TW" sz="2400" dirty="0"/>
              <a:t>partitions: transmitted but not yet acknowledged data</a:t>
            </a:r>
            <a:r>
              <a:rPr lang="en-US" altLang="zh-TW" sz="2400" dirty="0" smtClean="0"/>
              <a:t>, data </a:t>
            </a:r>
            <a:r>
              <a:rPr lang="en-US" altLang="zh-TW" sz="2400" dirty="0"/>
              <a:t>written by the application to the buffer but not yet sent</a:t>
            </a:r>
            <a:r>
              <a:rPr lang="en-US" altLang="zh-TW" sz="2400" dirty="0" smtClean="0"/>
              <a:t>, and </a:t>
            </a:r>
            <a:r>
              <a:rPr lang="en-US" altLang="zh-TW" sz="2400" dirty="0"/>
              <a:t>finally free space</a:t>
            </a:r>
            <a:r>
              <a:rPr lang="en-US" altLang="zh-TW" sz="2400" dirty="0" smtClean="0"/>
              <a:t>.</a:t>
            </a:r>
          </a:p>
        </p:txBody>
      </p:sp>
      <p:sp>
        <p:nvSpPr>
          <p:cNvPr id="4" name="頁尾版面配置區 3"/>
          <p:cNvSpPr>
            <a:spLocks noGrp="1"/>
          </p:cNvSpPr>
          <p:nvPr>
            <p:ph type="ftr" sz="quarter" idx="11"/>
          </p:nvPr>
        </p:nvSpPr>
        <p:spPr/>
        <p:txBody>
          <a:bodyPr/>
          <a:lstStyle/>
          <a:p>
            <a:pPr>
              <a:defRPr/>
            </a:pPr>
            <a:r>
              <a:rPr lang="en-US" altLang="zh-TW" smtClean="0"/>
              <a:t>Computer &amp; Internet Architecture Lab</a:t>
            </a:r>
          </a:p>
          <a:p>
            <a:pPr>
              <a:defRPr/>
            </a:pPr>
            <a:r>
              <a:rPr lang="en-US" altLang="zh-TW" smtClean="0"/>
              <a:t>CSIE, National Cheng Kung University</a:t>
            </a:r>
            <a:endParaRPr lang="en-US" altLang="zh-TW" dirty="0"/>
          </a:p>
        </p:txBody>
      </p:sp>
      <p:sp>
        <p:nvSpPr>
          <p:cNvPr id="5" name="投影片編號版面配置區 4"/>
          <p:cNvSpPr>
            <a:spLocks noGrp="1"/>
          </p:cNvSpPr>
          <p:nvPr>
            <p:ph type="sldNum" sz="quarter" idx="12"/>
          </p:nvPr>
        </p:nvSpPr>
        <p:spPr/>
        <p:txBody>
          <a:bodyPr/>
          <a:lstStyle/>
          <a:p>
            <a:pPr>
              <a:defRPr/>
            </a:pPr>
            <a:fld id="{5AF3F63C-EE3D-4A67-9BE8-F52E6A2DE316}" type="slidenum">
              <a:rPr lang="en-US" altLang="zh-TW" smtClean="0"/>
              <a:pPr>
                <a:defRPr/>
              </a:pPr>
              <a:t>21</a:t>
            </a:fld>
            <a:endParaRPr lang="en-US" altLang="zh-TW"/>
          </a:p>
        </p:txBody>
      </p:sp>
      <p:pic>
        <p:nvPicPr>
          <p:cNvPr id="6" name="圖片 5"/>
          <p:cNvPicPr>
            <a:picLocks noChangeAspect="1"/>
          </p:cNvPicPr>
          <p:nvPr/>
        </p:nvPicPr>
        <p:blipFill>
          <a:blip r:embed="rId2"/>
          <a:stretch>
            <a:fillRect/>
          </a:stretch>
        </p:blipFill>
        <p:spPr>
          <a:xfrm>
            <a:off x="2564178" y="3806092"/>
            <a:ext cx="6220667" cy="2297723"/>
          </a:xfrm>
          <a:prstGeom prst="rect">
            <a:avLst/>
          </a:prstGeom>
        </p:spPr>
      </p:pic>
    </p:spTree>
    <p:extLst>
      <p:ext uri="{BB962C8B-B14F-4D97-AF65-F5344CB8AC3E}">
        <p14:creationId xmlns:p14="http://schemas.microsoft.com/office/powerpoint/2010/main" val="11137754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EVALUATION</a:t>
            </a:r>
            <a:endParaRPr lang="zh-TW" altLang="en-US" dirty="0"/>
          </a:p>
        </p:txBody>
      </p:sp>
      <p:sp>
        <p:nvSpPr>
          <p:cNvPr id="3" name="內容版面配置區 2"/>
          <p:cNvSpPr>
            <a:spLocks noGrp="1"/>
          </p:cNvSpPr>
          <p:nvPr>
            <p:ph idx="1"/>
          </p:nvPr>
        </p:nvSpPr>
        <p:spPr/>
        <p:txBody>
          <a:bodyPr/>
          <a:lstStyle/>
          <a:p>
            <a:endParaRPr lang="en-US" altLang="zh-TW" sz="2400" dirty="0" smtClean="0"/>
          </a:p>
          <a:p>
            <a:r>
              <a:rPr lang="en-US" altLang="zh-TW" sz="2400" dirty="0" smtClean="0"/>
              <a:t>The </a:t>
            </a:r>
            <a:r>
              <a:rPr lang="en-US" altLang="zh-TW" sz="2400" dirty="0"/>
              <a:t>presented network stack was implemented </a:t>
            </a:r>
            <a:r>
              <a:rPr lang="en-US" altLang="zh-TW" sz="2400" dirty="0" smtClean="0"/>
              <a:t>and validated </a:t>
            </a:r>
            <a:r>
              <a:rPr lang="en-US" altLang="zh-TW" sz="2400" dirty="0"/>
              <a:t>on a Xilinx VC709 evaluation board which </a:t>
            </a:r>
            <a:r>
              <a:rPr lang="en-US" altLang="zh-TW" sz="2400" dirty="0" smtClean="0"/>
              <a:t>features a </a:t>
            </a:r>
            <a:r>
              <a:rPr lang="en-US" altLang="zh-TW" sz="2400" dirty="0"/>
              <a:t>Xilinx Virtex7 XC7VX690T FPGA</a:t>
            </a:r>
            <a:r>
              <a:rPr lang="en-US" altLang="zh-TW" sz="2400" dirty="0" smtClean="0"/>
              <a:t>.</a:t>
            </a:r>
          </a:p>
          <a:p>
            <a:endParaRPr lang="en-US" altLang="zh-TW" sz="2400" dirty="0"/>
          </a:p>
          <a:p>
            <a:r>
              <a:rPr lang="en-US" altLang="zh-TW" sz="2400" dirty="0"/>
              <a:t>The design utilizes </a:t>
            </a:r>
            <a:r>
              <a:rPr lang="en-US" altLang="zh-TW" sz="2400" dirty="0" smtClean="0"/>
              <a:t>two 932MHz </a:t>
            </a:r>
            <a:r>
              <a:rPr lang="en-US" altLang="zh-TW" sz="2400" dirty="0"/>
              <a:t>DDR3 SODIMMs with 4GB each and one </a:t>
            </a:r>
            <a:r>
              <a:rPr lang="en-US" altLang="zh-TW" sz="2400" dirty="0" smtClean="0"/>
              <a:t>10G network </a:t>
            </a:r>
            <a:r>
              <a:rPr lang="en-US" altLang="zh-TW" sz="2400" dirty="0"/>
              <a:t>interface.</a:t>
            </a:r>
            <a:endParaRPr lang="zh-TW" altLang="en-US" sz="2400" dirty="0"/>
          </a:p>
        </p:txBody>
      </p:sp>
      <p:sp>
        <p:nvSpPr>
          <p:cNvPr id="4" name="頁尾版面配置區 3"/>
          <p:cNvSpPr>
            <a:spLocks noGrp="1"/>
          </p:cNvSpPr>
          <p:nvPr>
            <p:ph type="ftr" sz="quarter" idx="11"/>
          </p:nvPr>
        </p:nvSpPr>
        <p:spPr/>
        <p:txBody>
          <a:bodyPr/>
          <a:lstStyle/>
          <a:p>
            <a:pPr>
              <a:defRPr/>
            </a:pPr>
            <a:r>
              <a:rPr lang="en-US" altLang="zh-TW" smtClean="0"/>
              <a:t>Computer &amp; Internet Architecture Lab</a:t>
            </a:r>
          </a:p>
          <a:p>
            <a:pPr>
              <a:defRPr/>
            </a:pPr>
            <a:r>
              <a:rPr lang="en-US" altLang="zh-TW" smtClean="0"/>
              <a:t>CSIE, National Cheng Kung University</a:t>
            </a:r>
            <a:endParaRPr lang="en-US" altLang="zh-TW" dirty="0"/>
          </a:p>
        </p:txBody>
      </p:sp>
      <p:sp>
        <p:nvSpPr>
          <p:cNvPr id="5" name="投影片編號版面配置區 4"/>
          <p:cNvSpPr>
            <a:spLocks noGrp="1"/>
          </p:cNvSpPr>
          <p:nvPr>
            <p:ph type="sldNum" sz="quarter" idx="12"/>
          </p:nvPr>
        </p:nvSpPr>
        <p:spPr/>
        <p:txBody>
          <a:bodyPr/>
          <a:lstStyle/>
          <a:p>
            <a:pPr>
              <a:defRPr/>
            </a:pPr>
            <a:fld id="{5AF3F63C-EE3D-4A67-9BE8-F52E6A2DE316}" type="slidenum">
              <a:rPr lang="en-US" altLang="zh-TW" smtClean="0"/>
              <a:pPr>
                <a:defRPr/>
              </a:pPr>
              <a:t>22</a:t>
            </a:fld>
            <a:endParaRPr lang="en-US" altLang="zh-TW"/>
          </a:p>
        </p:txBody>
      </p:sp>
    </p:spTree>
    <p:extLst>
      <p:ext uri="{BB962C8B-B14F-4D97-AF65-F5344CB8AC3E}">
        <p14:creationId xmlns:p14="http://schemas.microsoft.com/office/powerpoint/2010/main" val="32174216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Throughput</a:t>
            </a:r>
            <a:endParaRPr lang="zh-TW" altLang="en-US" dirty="0"/>
          </a:p>
        </p:txBody>
      </p:sp>
      <p:sp>
        <p:nvSpPr>
          <p:cNvPr id="3" name="內容版面配置區 2"/>
          <p:cNvSpPr>
            <a:spLocks noGrp="1"/>
          </p:cNvSpPr>
          <p:nvPr>
            <p:ph idx="1"/>
          </p:nvPr>
        </p:nvSpPr>
        <p:spPr/>
        <p:txBody>
          <a:bodyPr/>
          <a:lstStyle/>
          <a:p>
            <a:r>
              <a:rPr lang="en-US" altLang="zh-TW" sz="2400" dirty="0"/>
              <a:t>TCP module uses the default MSS value of 536 B. </a:t>
            </a:r>
            <a:r>
              <a:rPr lang="en-US" altLang="zh-TW" sz="2400" dirty="0" smtClean="0"/>
              <a:t>Taking the </a:t>
            </a:r>
            <a:r>
              <a:rPr lang="en-US" altLang="zh-TW" sz="2400" dirty="0"/>
              <a:t>packet overhead consisting of Ethernet, IP and TCP </a:t>
            </a:r>
            <a:r>
              <a:rPr lang="en-US" altLang="zh-TW" sz="2400" dirty="0" smtClean="0"/>
              <a:t>headers into </a:t>
            </a:r>
            <a:r>
              <a:rPr lang="en-US" altLang="zh-TW" sz="2400" dirty="0"/>
              <a:t>account, we can compute the maximum possible </a:t>
            </a:r>
            <a:r>
              <a:rPr lang="en-US" altLang="zh-TW" sz="2400" dirty="0" smtClean="0"/>
              <a:t>TCP throughput </a:t>
            </a:r>
            <a:r>
              <a:rPr lang="en-US" altLang="zh-TW" sz="2400" dirty="0"/>
              <a:t>to be:</a:t>
            </a:r>
            <a:endParaRPr lang="zh-TW" altLang="en-US" sz="2400" dirty="0"/>
          </a:p>
        </p:txBody>
      </p:sp>
      <p:sp>
        <p:nvSpPr>
          <p:cNvPr id="4" name="頁尾版面配置區 3"/>
          <p:cNvSpPr>
            <a:spLocks noGrp="1"/>
          </p:cNvSpPr>
          <p:nvPr>
            <p:ph type="ftr" sz="quarter" idx="11"/>
          </p:nvPr>
        </p:nvSpPr>
        <p:spPr/>
        <p:txBody>
          <a:bodyPr/>
          <a:lstStyle/>
          <a:p>
            <a:pPr>
              <a:defRPr/>
            </a:pPr>
            <a:r>
              <a:rPr lang="en-US" altLang="zh-TW" smtClean="0"/>
              <a:t>Computer &amp; Internet Architecture Lab</a:t>
            </a:r>
          </a:p>
          <a:p>
            <a:pPr>
              <a:defRPr/>
            </a:pPr>
            <a:r>
              <a:rPr lang="en-US" altLang="zh-TW" smtClean="0"/>
              <a:t>CSIE, National Cheng Kung University</a:t>
            </a:r>
            <a:endParaRPr lang="en-US" altLang="zh-TW" dirty="0"/>
          </a:p>
        </p:txBody>
      </p:sp>
      <p:sp>
        <p:nvSpPr>
          <p:cNvPr id="5" name="投影片編號版面配置區 4"/>
          <p:cNvSpPr>
            <a:spLocks noGrp="1"/>
          </p:cNvSpPr>
          <p:nvPr>
            <p:ph type="sldNum" sz="quarter" idx="12"/>
          </p:nvPr>
        </p:nvSpPr>
        <p:spPr/>
        <p:txBody>
          <a:bodyPr/>
          <a:lstStyle/>
          <a:p>
            <a:pPr>
              <a:defRPr/>
            </a:pPr>
            <a:fld id="{5AF3F63C-EE3D-4A67-9BE8-F52E6A2DE316}" type="slidenum">
              <a:rPr lang="en-US" altLang="zh-TW" smtClean="0"/>
              <a:pPr>
                <a:defRPr/>
              </a:pPr>
              <a:t>23</a:t>
            </a:fld>
            <a:endParaRPr lang="en-US" altLang="zh-TW"/>
          </a:p>
        </p:txBody>
      </p:sp>
      <p:pic>
        <p:nvPicPr>
          <p:cNvPr id="6" name="圖片 5"/>
          <p:cNvPicPr>
            <a:picLocks noChangeAspect="1"/>
          </p:cNvPicPr>
          <p:nvPr/>
        </p:nvPicPr>
        <p:blipFill>
          <a:blip r:embed="rId2"/>
          <a:stretch>
            <a:fillRect/>
          </a:stretch>
        </p:blipFill>
        <p:spPr>
          <a:xfrm>
            <a:off x="2604811" y="2984910"/>
            <a:ext cx="7270907" cy="1042782"/>
          </a:xfrm>
          <a:prstGeom prst="rect">
            <a:avLst/>
          </a:prstGeom>
        </p:spPr>
      </p:pic>
    </p:spTree>
    <p:extLst>
      <p:ext uri="{BB962C8B-B14F-4D97-AF65-F5344CB8AC3E}">
        <p14:creationId xmlns:p14="http://schemas.microsoft.com/office/powerpoint/2010/main" val="2111172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dirty="0"/>
          </a:p>
        </p:txBody>
      </p:sp>
      <p:sp>
        <p:nvSpPr>
          <p:cNvPr id="4" name="頁尾版面配置區 3"/>
          <p:cNvSpPr>
            <a:spLocks noGrp="1"/>
          </p:cNvSpPr>
          <p:nvPr>
            <p:ph type="ftr" sz="quarter" idx="11"/>
          </p:nvPr>
        </p:nvSpPr>
        <p:spPr/>
        <p:txBody>
          <a:bodyPr/>
          <a:lstStyle/>
          <a:p>
            <a:pPr>
              <a:defRPr/>
            </a:pPr>
            <a:r>
              <a:rPr lang="en-US" altLang="zh-TW" smtClean="0"/>
              <a:t>Computer &amp; Internet Architecture Lab</a:t>
            </a:r>
          </a:p>
          <a:p>
            <a:pPr>
              <a:defRPr/>
            </a:pPr>
            <a:r>
              <a:rPr lang="en-US" altLang="zh-TW" smtClean="0"/>
              <a:t>CSIE, National Cheng Kung University</a:t>
            </a:r>
            <a:endParaRPr lang="en-US" altLang="zh-TW" dirty="0"/>
          </a:p>
        </p:txBody>
      </p:sp>
      <p:sp>
        <p:nvSpPr>
          <p:cNvPr id="5" name="投影片編號版面配置區 4"/>
          <p:cNvSpPr>
            <a:spLocks noGrp="1"/>
          </p:cNvSpPr>
          <p:nvPr>
            <p:ph type="sldNum" sz="quarter" idx="12"/>
          </p:nvPr>
        </p:nvSpPr>
        <p:spPr/>
        <p:txBody>
          <a:bodyPr/>
          <a:lstStyle/>
          <a:p>
            <a:pPr>
              <a:defRPr/>
            </a:pPr>
            <a:fld id="{5AF3F63C-EE3D-4A67-9BE8-F52E6A2DE316}" type="slidenum">
              <a:rPr lang="en-US" altLang="zh-TW" smtClean="0"/>
              <a:pPr>
                <a:defRPr/>
              </a:pPr>
              <a:t>24</a:t>
            </a:fld>
            <a:endParaRPr lang="en-US" altLang="zh-TW"/>
          </a:p>
        </p:txBody>
      </p:sp>
      <p:pic>
        <p:nvPicPr>
          <p:cNvPr id="7" name="圖片 6"/>
          <p:cNvPicPr>
            <a:picLocks noChangeAspect="1"/>
          </p:cNvPicPr>
          <p:nvPr/>
        </p:nvPicPr>
        <p:blipFill>
          <a:blip r:embed="rId2"/>
          <a:stretch>
            <a:fillRect/>
          </a:stretch>
        </p:blipFill>
        <p:spPr>
          <a:xfrm>
            <a:off x="5904086" y="1696868"/>
            <a:ext cx="4808637" cy="3962743"/>
          </a:xfrm>
          <a:prstGeom prst="rect">
            <a:avLst/>
          </a:prstGeom>
        </p:spPr>
      </p:pic>
      <p:pic>
        <p:nvPicPr>
          <p:cNvPr id="8" name="圖片 7"/>
          <p:cNvPicPr>
            <a:picLocks noChangeAspect="1"/>
          </p:cNvPicPr>
          <p:nvPr/>
        </p:nvPicPr>
        <p:blipFill>
          <a:blip r:embed="rId3"/>
          <a:stretch>
            <a:fillRect/>
          </a:stretch>
        </p:blipFill>
        <p:spPr>
          <a:xfrm>
            <a:off x="1317336" y="1696868"/>
            <a:ext cx="4564776" cy="3673158"/>
          </a:xfrm>
          <a:prstGeom prst="rect">
            <a:avLst/>
          </a:prstGeom>
        </p:spPr>
      </p:pic>
    </p:spTree>
    <p:extLst>
      <p:ext uri="{BB962C8B-B14F-4D97-AF65-F5344CB8AC3E}">
        <p14:creationId xmlns:p14="http://schemas.microsoft.com/office/powerpoint/2010/main" val="25225239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Latency</a:t>
            </a:r>
            <a:endParaRPr lang="zh-TW" altLang="en-US" dirty="0"/>
          </a:p>
        </p:txBody>
      </p:sp>
      <p:sp>
        <p:nvSpPr>
          <p:cNvPr id="3" name="內容版面配置區 2"/>
          <p:cNvSpPr>
            <a:spLocks noGrp="1"/>
          </p:cNvSpPr>
          <p:nvPr>
            <p:ph idx="1"/>
          </p:nvPr>
        </p:nvSpPr>
        <p:spPr/>
        <p:txBody>
          <a:bodyPr/>
          <a:lstStyle/>
          <a:p>
            <a:r>
              <a:rPr lang="en-US" altLang="zh-TW" sz="2400" dirty="0"/>
              <a:t>TABLE </a:t>
            </a:r>
            <a:r>
              <a:rPr lang="en-US" altLang="zh-TW" sz="2400" dirty="0" smtClean="0"/>
              <a:t>III lists </a:t>
            </a:r>
            <a:r>
              <a:rPr lang="en-US" altLang="zh-TW" sz="2400" dirty="0"/>
              <a:t>the measured results which represent the time from </a:t>
            </a:r>
            <a:r>
              <a:rPr lang="en-US" altLang="zh-TW" sz="2400" dirty="0" smtClean="0"/>
              <a:t>the first </a:t>
            </a:r>
            <a:r>
              <a:rPr lang="en-US" altLang="zh-TW" sz="2400" dirty="0"/>
              <a:t>word entering our network stack </a:t>
            </a:r>
            <a:r>
              <a:rPr lang="en-US" altLang="zh-TW" sz="2400" dirty="0" smtClean="0"/>
              <a:t>to </a:t>
            </a:r>
            <a:r>
              <a:rPr lang="en-US" altLang="zh-TW" sz="2400" dirty="0"/>
              <a:t>the first word leaving it</a:t>
            </a:r>
            <a:r>
              <a:rPr lang="en-US" altLang="zh-TW" sz="2400" dirty="0" smtClean="0"/>
              <a:t>.</a:t>
            </a:r>
            <a:endParaRPr lang="en-US" altLang="zh-TW" sz="2400" dirty="0"/>
          </a:p>
          <a:p>
            <a:r>
              <a:rPr lang="en-US" altLang="zh-TW" sz="2400" dirty="0" smtClean="0"/>
              <a:t>The remaining </a:t>
            </a:r>
            <a:r>
              <a:rPr lang="en-US" altLang="zh-TW" sz="2400" dirty="0"/>
              <a:t>latency through GTX, PHY, and MAC adds no </a:t>
            </a:r>
            <a:r>
              <a:rPr lang="en-US" altLang="zh-TW" sz="2400" dirty="0" smtClean="0"/>
              <a:t>more than </a:t>
            </a:r>
            <a:r>
              <a:rPr lang="en-US" altLang="zh-TW" sz="2400" dirty="0"/>
              <a:t>300 ns as we have observed in our projects</a:t>
            </a:r>
            <a:r>
              <a:rPr lang="en-US" altLang="zh-TW" sz="2400" dirty="0" smtClean="0"/>
              <a:t>.</a:t>
            </a:r>
          </a:p>
          <a:p>
            <a:endParaRPr lang="en-US" altLang="zh-TW" sz="2400" dirty="0"/>
          </a:p>
          <a:p>
            <a:endParaRPr lang="en-US" altLang="zh-TW" sz="2400" dirty="0" smtClean="0"/>
          </a:p>
          <a:p>
            <a:endParaRPr lang="en-US" altLang="zh-TW" sz="2400" dirty="0"/>
          </a:p>
          <a:p>
            <a:endParaRPr lang="en-US" altLang="zh-TW" sz="2400" dirty="0" smtClean="0"/>
          </a:p>
          <a:p>
            <a:endParaRPr lang="en-US" altLang="zh-TW" sz="2400" dirty="0" smtClean="0"/>
          </a:p>
          <a:p>
            <a:r>
              <a:rPr lang="en-US" altLang="zh-TW" sz="2400" dirty="0"/>
              <a:t>T</a:t>
            </a:r>
            <a:r>
              <a:rPr lang="en-US" altLang="zh-TW" sz="2400" dirty="0" smtClean="0"/>
              <a:t>ypical network to </a:t>
            </a:r>
            <a:r>
              <a:rPr lang="en-US" altLang="zh-TW" sz="2400" dirty="0"/>
              <a:t>applications (RX) and application to network (TX</a:t>
            </a:r>
            <a:r>
              <a:rPr lang="en-US" altLang="zh-TW" sz="2400" dirty="0" smtClean="0"/>
              <a:t>) latencies </a:t>
            </a:r>
            <a:r>
              <a:rPr lang="en-US" altLang="zh-TW" sz="2400" dirty="0"/>
              <a:t>as </a:t>
            </a:r>
            <a:r>
              <a:rPr lang="en-US" altLang="zh-TW" sz="2400"/>
              <a:t>reported </a:t>
            </a:r>
            <a:r>
              <a:rPr lang="en-US" altLang="zh-TW" sz="2400" smtClean="0"/>
              <a:t>in </a:t>
            </a:r>
            <a:r>
              <a:rPr lang="en-US" altLang="zh-TW" sz="2400" dirty="0"/>
              <a:t>are in the range of 2μs - 20μs.</a:t>
            </a:r>
            <a:endParaRPr lang="zh-TW" altLang="en-US" sz="2400" dirty="0"/>
          </a:p>
        </p:txBody>
      </p:sp>
      <p:sp>
        <p:nvSpPr>
          <p:cNvPr id="4" name="頁尾版面配置區 3"/>
          <p:cNvSpPr>
            <a:spLocks noGrp="1"/>
          </p:cNvSpPr>
          <p:nvPr>
            <p:ph type="ftr" sz="quarter" idx="11"/>
          </p:nvPr>
        </p:nvSpPr>
        <p:spPr/>
        <p:txBody>
          <a:bodyPr/>
          <a:lstStyle/>
          <a:p>
            <a:pPr>
              <a:defRPr/>
            </a:pPr>
            <a:r>
              <a:rPr lang="en-US" altLang="zh-TW" smtClean="0"/>
              <a:t>Computer &amp; Internet Architecture Lab</a:t>
            </a:r>
          </a:p>
          <a:p>
            <a:pPr>
              <a:defRPr/>
            </a:pPr>
            <a:r>
              <a:rPr lang="en-US" altLang="zh-TW" smtClean="0"/>
              <a:t>CSIE, National Cheng Kung University</a:t>
            </a:r>
            <a:endParaRPr lang="en-US" altLang="zh-TW" dirty="0"/>
          </a:p>
        </p:txBody>
      </p:sp>
      <p:sp>
        <p:nvSpPr>
          <p:cNvPr id="5" name="投影片編號版面配置區 4"/>
          <p:cNvSpPr>
            <a:spLocks noGrp="1"/>
          </p:cNvSpPr>
          <p:nvPr>
            <p:ph type="sldNum" sz="quarter" idx="12"/>
          </p:nvPr>
        </p:nvSpPr>
        <p:spPr/>
        <p:txBody>
          <a:bodyPr/>
          <a:lstStyle/>
          <a:p>
            <a:pPr>
              <a:defRPr/>
            </a:pPr>
            <a:fld id="{5AF3F63C-EE3D-4A67-9BE8-F52E6A2DE316}" type="slidenum">
              <a:rPr lang="en-US" altLang="zh-TW" smtClean="0"/>
              <a:pPr>
                <a:defRPr/>
              </a:pPr>
              <a:t>25</a:t>
            </a:fld>
            <a:endParaRPr lang="en-US" altLang="zh-TW"/>
          </a:p>
        </p:txBody>
      </p:sp>
      <p:pic>
        <p:nvPicPr>
          <p:cNvPr id="8" name="圖片 7"/>
          <p:cNvPicPr>
            <a:picLocks noChangeAspect="1"/>
          </p:cNvPicPr>
          <p:nvPr/>
        </p:nvPicPr>
        <p:blipFill>
          <a:blip r:embed="rId2"/>
          <a:stretch>
            <a:fillRect/>
          </a:stretch>
        </p:blipFill>
        <p:spPr>
          <a:xfrm>
            <a:off x="2822897" y="3017153"/>
            <a:ext cx="6229848" cy="2267884"/>
          </a:xfrm>
          <a:prstGeom prst="rect">
            <a:avLst/>
          </a:prstGeom>
        </p:spPr>
      </p:pic>
    </p:spTree>
    <p:extLst>
      <p:ext uri="{BB962C8B-B14F-4D97-AF65-F5344CB8AC3E}">
        <p14:creationId xmlns:p14="http://schemas.microsoft.com/office/powerpoint/2010/main" val="27825531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Resources</a:t>
            </a:r>
            <a:endParaRPr lang="zh-TW" altLang="en-US" dirty="0"/>
          </a:p>
        </p:txBody>
      </p:sp>
      <p:sp>
        <p:nvSpPr>
          <p:cNvPr id="3" name="內容版面配置區 2"/>
          <p:cNvSpPr>
            <a:spLocks noGrp="1"/>
          </p:cNvSpPr>
          <p:nvPr>
            <p:ph idx="1"/>
          </p:nvPr>
        </p:nvSpPr>
        <p:spPr/>
        <p:txBody>
          <a:bodyPr/>
          <a:lstStyle/>
          <a:p>
            <a:r>
              <a:rPr lang="en-US" altLang="zh-TW" sz="2400" dirty="0"/>
              <a:t>All our data structures are using BRAMs with mostly </a:t>
            </a:r>
            <a:r>
              <a:rPr lang="en-US" altLang="zh-TW" sz="2400" dirty="0" smtClean="0"/>
              <a:t>linear dependency </a:t>
            </a:r>
            <a:r>
              <a:rPr lang="en-US" altLang="zh-TW" sz="2400" dirty="0"/>
              <a:t>on the number of supported sessions with a </a:t>
            </a:r>
            <a:r>
              <a:rPr lang="en-US" altLang="zh-TW" sz="2400" dirty="0" smtClean="0"/>
              <a:t>small exception </a:t>
            </a:r>
            <a:r>
              <a:rPr lang="en-US" altLang="zh-TW" sz="2400" dirty="0"/>
              <a:t>of the FIFO queues within the data-flow architecture</a:t>
            </a:r>
            <a:r>
              <a:rPr lang="en-US" altLang="zh-TW" sz="2400" dirty="0" smtClean="0"/>
              <a:t>.</a:t>
            </a:r>
          </a:p>
          <a:p>
            <a:r>
              <a:rPr lang="en-US" altLang="zh-TW" sz="2400" dirty="0"/>
              <a:t>For 10,000 sessions, this amounts to 21.9%.</a:t>
            </a:r>
          </a:p>
        </p:txBody>
      </p:sp>
      <p:sp>
        <p:nvSpPr>
          <p:cNvPr id="4" name="頁尾版面配置區 3"/>
          <p:cNvSpPr>
            <a:spLocks noGrp="1"/>
          </p:cNvSpPr>
          <p:nvPr>
            <p:ph type="ftr" sz="quarter" idx="11"/>
          </p:nvPr>
        </p:nvSpPr>
        <p:spPr/>
        <p:txBody>
          <a:bodyPr/>
          <a:lstStyle/>
          <a:p>
            <a:pPr>
              <a:defRPr/>
            </a:pPr>
            <a:r>
              <a:rPr lang="en-US" altLang="zh-TW" smtClean="0"/>
              <a:t>Computer &amp; Internet Architecture Lab</a:t>
            </a:r>
          </a:p>
          <a:p>
            <a:pPr>
              <a:defRPr/>
            </a:pPr>
            <a:r>
              <a:rPr lang="en-US" altLang="zh-TW" smtClean="0"/>
              <a:t>CSIE, National Cheng Kung University</a:t>
            </a:r>
            <a:endParaRPr lang="en-US" altLang="zh-TW" dirty="0"/>
          </a:p>
        </p:txBody>
      </p:sp>
      <p:sp>
        <p:nvSpPr>
          <p:cNvPr id="5" name="投影片編號版面配置區 4"/>
          <p:cNvSpPr>
            <a:spLocks noGrp="1"/>
          </p:cNvSpPr>
          <p:nvPr>
            <p:ph type="sldNum" sz="quarter" idx="12"/>
          </p:nvPr>
        </p:nvSpPr>
        <p:spPr/>
        <p:txBody>
          <a:bodyPr/>
          <a:lstStyle/>
          <a:p>
            <a:pPr>
              <a:defRPr/>
            </a:pPr>
            <a:fld id="{5AF3F63C-EE3D-4A67-9BE8-F52E6A2DE316}" type="slidenum">
              <a:rPr lang="en-US" altLang="zh-TW" smtClean="0"/>
              <a:pPr>
                <a:defRPr/>
              </a:pPr>
              <a:t>26</a:t>
            </a:fld>
            <a:endParaRPr lang="en-US" altLang="zh-TW"/>
          </a:p>
        </p:txBody>
      </p:sp>
      <p:pic>
        <p:nvPicPr>
          <p:cNvPr id="7" name="圖片 6"/>
          <p:cNvPicPr>
            <a:picLocks noChangeAspect="1"/>
          </p:cNvPicPr>
          <p:nvPr/>
        </p:nvPicPr>
        <p:blipFill>
          <a:blip r:embed="rId2"/>
          <a:stretch>
            <a:fillRect/>
          </a:stretch>
        </p:blipFill>
        <p:spPr>
          <a:xfrm>
            <a:off x="2947395" y="3678240"/>
            <a:ext cx="6398809" cy="2247387"/>
          </a:xfrm>
          <a:prstGeom prst="rect">
            <a:avLst/>
          </a:prstGeom>
        </p:spPr>
      </p:pic>
    </p:spTree>
    <p:extLst>
      <p:ext uri="{BB962C8B-B14F-4D97-AF65-F5344CB8AC3E}">
        <p14:creationId xmlns:p14="http://schemas.microsoft.com/office/powerpoint/2010/main" val="27771314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Features</a:t>
            </a:r>
            <a:endParaRPr lang="zh-TW" altLang="en-US" dirty="0"/>
          </a:p>
        </p:txBody>
      </p:sp>
      <p:sp>
        <p:nvSpPr>
          <p:cNvPr id="3" name="內容版面配置區 2"/>
          <p:cNvSpPr>
            <a:spLocks noGrp="1"/>
          </p:cNvSpPr>
          <p:nvPr>
            <p:ph idx="1"/>
          </p:nvPr>
        </p:nvSpPr>
        <p:spPr/>
        <p:txBody>
          <a:bodyPr/>
          <a:lstStyle/>
          <a:p>
            <a:r>
              <a:rPr lang="en-US" altLang="zh-TW" sz="2400" dirty="0"/>
              <a:t>Sustained 10 </a:t>
            </a:r>
            <a:r>
              <a:rPr lang="en-US" altLang="zh-TW" sz="2400" dirty="0" err="1"/>
              <a:t>Gbps</a:t>
            </a:r>
            <a:r>
              <a:rPr lang="en-US" altLang="zh-TW" sz="2400" dirty="0"/>
              <a:t> bandwidth TCP/IP stack through </a:t>
            </a:r>
            <a:r>
              <a:rPr lang="en-US" altLang="zh-TW" sz="2400" dirty="0" smtClean="0"/>
              <a:t>dataflow architecture.</a:t>
            </a:r>
          </a:p>
          <a:p>
            <a:endParaRPr lang="en-US" altLang="zh-TW" sz="2400" dirty="0"/>
          </a:p>
          <a:p>
            <a:r>
              <a:rPr lang="en-US" altLang="zh-TW" sz="2400" dirty="0"/>
              <a:t>Support for 10,000 concurrent connections with external </a:t>
            </a:r>
            <a:r>
              <a:rPr lang="en-US" altLang="zh-TW" sz="2400" dirty="0" smtClean="0"/>
              <a:t>data buffers</a:t>
            </a:r>
            <a:r>
              <a:rPr lang="en-US" altLang="zh-TW" sz="2400" dirty="0"/>
              <a:t>, hash-based session lookup, and linear </a:t>
            </a:r>
            <a:r>
              <a:rPr lang="en-US" altLang="zh-TW" sz="2400" dirty="0" smtClean="0"/>
              <a:t>scalability.</a:t>
            </a:r>
          </a:p>
          <a:p>
            <a:endParaRPr lang="en-US" altLang="zh-TW" sz="2400" dirty="0"/>
          </a:p>
          <a:p>
            <a:r>
              <a:rPr lang="en-US" altLang="zh-TW" sz="2400" dirty="0"/>
              <a:t>Design flexibility through C/C++ design using </a:t>
            </a:r>
            <a:r>
              <a:rPr lang="en-US" altLang="zh-TW" sz="2400" dirty="0" err="1"/>
              <a:t>Vivado</a:t>
            </a:r>
            <a:r>
              <a:rPr lang="en-US" altLang="zh-TW" sz="2400" dirty="0"/>
              <a:t> </a:t>
            </a:r>
            <a:r>
              <a:rPr lang="en-US" altLang="zh-TW" sz="2400" dirty="0" smtClean="0"/>
              <a:t>HLS.</a:t>
            </a:r>
          </a:p>
          <a:p>
            <a:endParaRPr lang="en-US" altLang="zh-TW" sz="2400" dirty="0"/>
          </a:p>
          <a:p>
            <a:r>
              <a:rPr lang="en-US" altLang="zh-TW" sz="2400" dirty="0"/>
              <a:t>Control flow features and out-of-order segment </a:t>
            </a:r>
            <a:r>
              <a:rPr lang="en-US" altLang="zh-TW" sz="2400" dirty="0" smtClean="0"/>
              <a:t>processing.</a:t>
            </a:r>
          </a:p>
          <a:p>
            <a:endParaRPr lang="en-US" altLang="zh-TW" sz="2400" dirty="0"/>
          </a:p>
          <a:p>
            <a:r>
              <a:rPr lang="en-US" altLang="zh-TW" sz="2400" dirty="0"/>
              <a:t>Performance evaluation in a real world </a:t>
            </a:r>
            <a:r>
              <a:rPr lang="en-US" altLang="zh-TW" sz="2400" dirty="0" smtClean="0"/>
              <a:t>setup.</a:t>
            </a:r>
            <a:endParaRPr lang="zh-TW" altLang="en-US" sz="2400" dirty="0"/>
          </a:p>
        </p:txBody>
      </p:sp>
      <p:sp>
        <p:nvSpPr>
          <p:cNvPr id="4" name="頁尾版面配置區 3"/>
          <p:cNvSpPr>
            <a:spLocks noGrp="1"/>
          </p:cNvSpPr>
          <p:nvPr>
            <p:ph type="ftr" sz="quarter" idx="11"/>
          </p:nvPr>
        </p:nvSpPr>
        <p:spPr/>
        <p:txBody>
          <a:bodyPr/>
          <a:lstStyle/>
          <a:p>
            <a:pPr>
              <a:defRPr/>
            </a:pPr>
            <a:r>
              <a:rPr lang="en-US" altLang="zh-TW" smtClean="0"/>
              <a:t>Computer &amp; Internet Architecture Lab</a:t>
            </a:r>
          </a:p>
          <a:p>
            <a:pPr>
              <a:defRPr/>
            </a:pPr>
            <a:r>
              <a:rPr lang="en-US" altLang="zh-TW" smtClean="0"/>
              <a:t>CSIE, National Cheng Kung University</a:t>
            </a:r>
            <a:endParaRPr lang="en-US" altLang="zh-TW" dirty="0"/>
          </a:p>
        </p:txBody>
      </p:sp>
      <p:sp>
        <p:nvSpPr>
          <p:cNvPr id="5" name="投影片編號版面配置區 4"/>
          <p:cNvSpPr>
            <a:spLocks noGrp="1"/>
          </p:cNvSpPr>
          <p:nvPr>
            <p:ph type="sldNum" sz="quarter" idx="12"/>
          </p:nvPr>
        </p:nvSpPr>
        <p:spPr/>
        <p:txBody>
          <a:bodyPr/>
          <a:lstStyle/>
          <a:p>
            <a:pPr>
              <a:defRPr/>
            </a:pPr>
            <a:fld id="{5AF3F63C-EE3D-4A67-9BE8-F52E6A2DE316}" type="slidenum">
              <a:rPr lang="en-US" altLang="zh-TW" smtClean="0"/>
              <a:pPr>
                <a:defRPr/>
              </a:pPr>
              <a:t>3</a:t>
            </a:fld>
            <a:endParaRPr lang="en-US" altLang="zh-TW"/>
          </a:p>
        </p:txBody>
      </p:sp>
    </p:spTree>
    <p:extLst>
      <p:ext uri="{BB962C8B-B14F-4D97-AF65-F5344CB8AC3E}">
        <p14:creationId xmlns:p14="http://schemas.microsoft.com/office/powerpoint/2010/main" val="866735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Block diagram of the implemented TCP/IP stack</a:t>
            </a:r>
            <a:endParaRPr lang="zh-TW" altLang="en-US" dirty="0"/>
          </a:p>
        </p:txBody>
      </p:sp>
      <p:pic>
        <p:nvPicPr>
          <p:cNvPr id="6" name="內容版面配置區 5"/>
          <p:cNvPicPr>
            <a:picLocks noGrp="1" noChangeAspect="1"/>
          </p:cNvPicPr>
          <p:nvPr>
            <p:ph idx="1"/>
          </p:nvPr>
        </p:nvPicPr>
        <p:blipFill>
          <a:blip r:embed="rId2"/>
          <a:stretch>
            <a:fillRect/>
          </a:stretch>
        </p:blipFill>
        <p:spPr>
          <a:xfrm>
            <a:off x="3045023" y="1353182"/>
            <a:ext cx="6547431" cy="4853943"/>
          </a:xfrm>
          <a:prstGeom prst="rect">
            <a:avLst/>
          </a:prstGeom>
        </p:spPr>
      </p:pic>
      <p:sp>
        <p:nvSpPr>
          <p:cNvPr id="4" name="頁尾版面配置區 3"/>
          <p:cNvSpPr>
            <a:spLocks noGrp="1"/>
          </p:cNvSpPr>
          <p:nvPr>
            <p:ph type="ftr" sz="quarter" idx="11"/>
          </p:nvPr>
        </p:nvSpPr>
        <p:spPr/>
        <p:txBody>
          <a:bodyPr/>
          <a:lstStyle/>
          <a:p>
            <a:pPr>
              <a:defRPr/>
            </a:pPr>
            <a:r>
              <a:rPr lang="en-US" altLang="zh-TW" smtClean="0"/>
              <a:t>Computer &amp; Internet Architecture Lab</a:t>
            </a:r>
          </a:p>
          <a:p>
            <a:pPr>
              <a:defRPr/>
            </a:pPr>
            <a:r>
              <a:rPr lang="en-US" altLang="zh-TW" smtClean="0"/>
              <a:t>CSIE, National Cheng Kung University</a:t>
            </a:r>
            <a:endParaRPr lang="en-US" altLang="zh-TW" dirty="0"/>
          </a:p>
        </p:txBody>
      </p:sp>
      <p:sp>
        <p:nvSpPr>
          <p:cNvPr id="5" name="投影片編號版面配置區 4"/>
          <p:cNvSpPr>
            <a:spLocks noGrp="1"/>
          </p:cNvSpPr>
          <p:nvPr>
            <p:ph type="sldNum" sz="quarter" idx="12"/>
          </p:nvPr>
        </p:nvSpPr>
        <p:spPr/>
        <p:txBody>
          <a:bodyPr/>
          <a:lstStyle/>
          <a:p>
            <a:pPr>
              <a:defRPr/>
            </a:pPr>
            <a:fld id="{5AF3F63C-EE3D-4A67-9BE8-F52E6A2DE316}" type="slidenum">
              <a:rPr lang="en-US" altLang="zh-TW" smtClean="0"/>
              <a:pPr>
                <a:defRPr/>
              </a:pPr>
              <a:t>4</a:t>
            </a:fld>
            <a:endParaRPr lang="en-US" altLang="zh-TW"/>
          </a:p>
        </p:txBody>
      </p:sp>
    </p:spTree>
    <p:extLst>
      <p:ext uri="{BB962C8B-B14F-4D97-AF65-F5344CB8AC3E}">
        <p14:creationId xmlns:p14="http://schemas.microsoft.com/office/powerpoint/2010/main" val="41302619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IP Input Handler</a:t>
            </a:r>
            <a:endParaRPr lang="zh-TW" altLang="en-US" dirty="0"/>
          </a:p>
        </p:txBody>
      </p:sp>
      <p:sp>
        <p:nvSpPr>
          <p:cNvPr id="3" name="內容版面配置區 2"/>
          <p:cNvSpPr>
            <a:spLocks noGrp="1"/>
          </p:cNvSpPr>
          <p:nvPr>
            <p:ph idx="1"/>
          </p:nvPr>
        </p:nvSpPr>
        <p:spPr/>
        <p:txBody>
          <a:bodyPr/>
          <a:lstStyle/>
          <a:p>
            <a:endParaRPr lang="en-US" altLang="zh-TW" sz="2400" dirty="0" smtClean="0"/>
          </a:p>
          <a:p>
            <a:r>
              <a:rPr lang="en-US" altLang="zh-TW" sz="2400" dirty="0" smtClean="0"/>
              <a:t>Incoming packets are parsed by the IP Input Handler which also validates IP checksum, determines if they match any of the supported protocols, and forwards the packets to the corresponding modules accordingly.</a:t>
            </a:r>
          </a:p>
          <a:p>
            <a:endParaRPr lang="en-US" altLang="zh-TW" sz="2400" dirty="0"/>
          </a:p>
          <a:p>
            <a:r>
              <a:rPr lang="en-US" altLang="zh-TW" sz="2400" dirty="0"/>
              <a:t>Invalid packets are discarded and </a:t>
            </a:r>
            <a:r>
              <a:rPr lang="en-US" altLang="zh-TW" sz="2400" dirty="0" smtClean="0"/>
              <a:t>unsupported protocols </a:t>
            </a:r>
            <a:r>
              <a:rPr lang="en-US" altLang="zh-TW" sz="2400" dirty="0"/>
              <a:t>are forwarded to a separate interface.</a:t>
            </a:r>
            <a:endParaRPr lang="zh-TW" altLang="en-US" sz="2400" dirty="0"/>
          </a:p>
        </p:txBody>
      </p:sp>
      <p:sp>
        <p:nvSpPr>
          <p:cNvPr id="4" name="頁尾版面配置區 3"/>
          <p:cNvSpPr>
            <a:spLocks noGrp="1"/>
          </p:cNvSpPr>
          <p:nvPr>
            <p:ph type="ftr" sz="quarter" idx="11"/>
          </p:nvPr>
        </p:nvSpPr>
        <p:spPr/>
        <p:txBody>
          <a:bodyPr/>
          <a:lstStyle/>
          <a:p>
            <a:pPr>
              <a:defRPr/>
            </a:pPr>
            <a:r>
              <a:rPr lang="en-US" altLang="zh-TW" smtClean="0"/>
              <a:t>Computer &amp; Internet Architecture Lab</a:t>
            </a:r>
          </a:p>
          <a:p>
            <a:pPr>
              <a:defRPr/>
            </a:pPr>
            <a:r>
              <a:rPr lang="en-US" altLang="zh-TW" smtClean="0"/>
              <a:t>CSIE, National Cheng Kung University</a:t>
            </a:r>
            <a:endParaRPr lang="en-US" altLang="zh-TW" dirty="0"/>
          </a:p>
        </p:txBody>
      </p:sp>
      <p:sp>
        <p:nvSpPr>
          <p:cNvPr id="5" name="投影片編號版面配置區 4"/>
          <p:cNvSpPr>
            <a:spLocks noGrp="1"/>
          </p:cNvSpPr>
          <p:nvPr>
            <p:ph type="sldNum" sz="quarter" idx="12"/>
          </p:nvPr>
        </p:nvSpPr>
        <p:spPr/>
        <p:txBody>
          <a:bodyPr/>
          <a:lstStyle/>
          <a:p>
            <a:pPr>
              <a:defRPr/>
            </a:pPr>
            <a:fld id="{5AF3F63C-EE3D-4A67-9BE8-F52E6A2DE316}" type="slidenum">
              <a:rPr lang="en-US" altLang="zh-TW" smtClean="0"/>
              <a:pPr>
                <a:defRPr/>
              </a:pPr>
              <a:t>5</a:t>
            </a:fld>
            <a:endParaRPr lang="en-US" altLang="zh-TW"/>
          </a:p>
        </p:txBody>
      </p:sp>
    </p:spTree>
    <p:extLst>
      <p:ext uri="{BB962C8B-B14F-4D97-AF65-F5344CB8AC3E}">
        <p14:creationId xmlns:p14="http://schemas.microsoft.com/office/powerpoint/2010/main" val="2182894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ARP module</a:t>
            </a:r>
            <a:endParaRPr lang="zh-TW" altLang="en-US" dirty="0"/>
          </a:p>
        </p:txBody>
      </p:sp>
      <p:sp>
        <p:nvSpPr>
          <p:cNvPr id="3" name="內容版面配置區 2"/>
          <p:cNvSpPr>
            <a:spLocks noGrp="1"/>
          </p:cNvSpPr>
          <p:nvPr>
            <p:ph idx="1"/>
          </p:nvPr>
        </p:nvSpPr>
        <p:spPr/>
        <p:txBody>
          <a:bodyPr/>
          <a:lstStyle/>
          <a:p>
            <a:endParaRPr lang="en-US" altLang="zh-TW" sz="2400" dirty="0" smtClean="0"/>
          </a:p>
          <a:p>
            <a:r>
              <a:rPr lang="en-US" altLang="zh-TW" sz="2400" dirty="0" smtClean="0"/>
              <a:t>The </a:t>
            </a:r>
            <a:r>
              <a:rPr lang="en-US" altLang="zh-TW" sz="2400" dirty="0"/>
              <a:t>ARP module handles address resolution and replies </a:t>
            </a:r>
            <a:r>
              <a:rPr lang="en-US" altLang="zh-TW" sz="2400" dirty="0" smtClean="0"/>
              <a:t>and generates </a:t>
            </a:r>
            <a:r>
              <a:rPr lang="en-US" altLang="zh-TW" sz="2400" dirty="0"/>
              <a:t>ARP requests when needed</a:t>
            </a:r>
            <a:r>
              <a:rPr lang="en-US" altLang="zh-TW" sz="2400" dirty="0" smtClean="0"/>
              <a:t>.</a:t>
            </a:r>
          </a:p>
          <a:p>
            <a:endParaRPr lang="en-US" altLang="zh-TW" sz="2400" dirty="0"/>
          </a:p>
          <a:p>
            <a:r>
              <a:rPr lang="en-US" altLang="zh-TW" sz="2400" dirty="0" smtClean="0"/>
              <a:t>It </a:t>
            </a:r>
            <a:r>
              <a:rPr lang="en-US" altLang="zh-TW" sz="2400" dirty="0"/>
              <a:t>contains </a:t>
            </a:r>
            <a:r>
              <a:rPr lang="en-US" altLang="zh-TW" sz="2400" dirty="0" smtClean="0"/>
              <a:t>a lookup </a:t>
            </a:r>
            <a:r>
              <a:rPr lang="en-US" altLang="zh-TW" sz="2400" dirty="0"/>
              <a:t>table that maps IP addresses to their </a:t>
            </a:r>
            <a:r>
              <a:rPr lang="en-US" altLang="zh-TW" sz="2400" dirty="0" smtClean="0"/>
              <a:t>corresponding MAC </a:t>
            </a:r>
            <a:r>
              <a:rPr lang="en-US" altLang="zh-TW" sz="2400" dirty="0"/>
              <a:t>addresses. The ARP table is implemented in </a:t>
            </a:r>
            <a:r>
              <a:rPr lang="en-US" altLang="zh-TW" sz="2400" dirty="0" smtClean="0"/>
              <a:t>on-chip block </a:t>
            </a:r>
            <a:r>
              <a:rPr lang="en-US" altLang="zh-TW" sz="2400" dirty="0"/>
              <a:t>memory (BRAM).</a:t>
            </a:r>
            <a:endParaRPr lang="zh-TW" altLang="en-US" sz="2400" dirty="0"/>
          </a:p>
        </p:txBody>
      </p:sp>
      <p:sp>
        <p:nvSpPr>
          <p:cNvPr id="4" name="頁尾版面配置區 3"/>
          <p:cNvSpPr>
            <a:spLocks noGrp="1"/>
          </p:cNvSpPr>
          <p:nvPr>
            <p:ph type="ftr" sz="quarter" idx="11"/>
          </p:nvPr>
        </p:nvSpPr>
        <p:spPr/>
        <p:txBody>
          <a:bodyPr/>
          <a:lstStyle/>
          <a:p>
            <a:pPr>
              <a:defRPr/>
            </a:pPr>
            <a:r>
              <a:rPr lang="en-US" altLang="zh-TW" smtClean="0"/>
              <a:t>Computer &amp; Internet Architecture Lab</a:t>
            </a:r>
          </a:p>
          <a:p>
            <a:pPr>
              <a:defRPr/>
            </a:pPr>
            <a:r>
              <a:rPr lang="en-US" altLang="zh-TW" smtClean="0"/>
              <a:t>CSIE, National Cheng Kung University</a:t>
            </a:r>
            <a:endParaRPr lang="en-US" altLang="zh-TW" dirty="0"/>
          </a:p>
        </p:txBody>
      </p:sp>
      <p:sp>
        <p:nvSpPr>
          <p:cNvPr id="5" name="投影片編號版面配置區 4"/>
          <p:cNvSpPr>
            <a:spLocks noGrp="1"/>
          </p:cNvSpPr>
          <p:nvPr>
            <p:ph type="sldNum" sz="quarter" idx="12"/>
          </p:nvPr>
        </p:nvSpPr>
        <p:spPr/>
        <p:txBody>
          <a:bodyPr/>
          <a:lstStyle/>
          <a:p>
            <a:pPr>
              <a:defRPr/>
            </a:pPr>
            <a:fld id="{5AF3F63C-EE3D-4A67-9BE8-F52E6A2DE316}" type="slidenum">
              <a:rPr lang="en-US" altLang="zh-TW" smtClean="0"/>
              <a:pPr>
                <a:defRPr/>
              </a:pPr>
              <a:t>6</a:t>
            </a:fld>
            <a:endParaRPr lang="en-US" altLang="zh-TW"/>
          </a:p>
        </p:txBody>
      </p:sp>
    </p:spTree>
    <p:extLst>
      <p:ext uri="{BB962C8B-B14F-4D97-AF65-F5344CB8AC3E}">
        <p14:creationId xmlns:p14="http://schemas.microsoft.com/office/powerpoint/2010/main" val="2933013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ICMP module.</a:t>
            </a:r>
            <a:endParaRPr lang="zh-TW" altLang="en-US" dirty="0"/>
          </a:p>
        </p:txBody>
      </p:sp>
      <p:sp>
        <p:nvSpPr>
          <p:cNvPr id="3" name="內容版面配置區 2"/>
          <p:cNvSpPr>
            <a:spLocks noGrp="1"/>
          </p:cNvSpPr>
          <p:nvPr>
            <p:ph idx="1"/>
          </p:nvPr>
        </p:nvSpPr>
        <p:spPr/>
        <p:txBody>
          <a:bodyPr/>
          <a:lstStyle/>
          <a:p>
            <a:endParaRPr lang="en-US" altLang="zh-TW" sz="2400" dirty="0" smtClean="0"/>
          </a:p>
          <a:p>
            <a:r>
              <a:rPr lang="en-US" altLang="zh-TW" sz="2400" dirty="0" smtClean="0"/>
              <a:t>ICMP </a:t>
            </a:r>
            <a:r>
              <a:rPr lang="en-US" altLang="zh-TW" sz="2400" dirty="0"/>
              <a:t>enables the exchange of </a:t>
            </a:r>
            <a:r>
              <a:rPr lang="en-US" altLang="zh-TW" sz="2400" dirty="0" smtClean="0"/>
              <a:t>control related </a:t>
            </a:r>
            <a:r>
              <a:rPr lang="en-US" altLang="zh-TW" sz="2400" dirty="0"/>
              <a:t>messages between two hosts and is processed in </a:t>
            </a:r>
            <a:r>
              <a:rPr lang="en-US" altLang="zh-TW" sz="2400" dirty="0" smtClean="0"/>
              <a:t>the ICMP </a:t>
            </a:r>
            <a:r>
              <a:rPr lang="en-US" altLang="zh-TW" sz="2400" dirty="0"/>
              <a:t>module</a:t>
            </a:r>
            <a:r>
              <a:rPr lang="en-US" altLang="zh-TW" sz="2400" dirty="0" smtClean="0"/>
              <a:t>.</a:t>
            </a:r>
          </a:p>
          <a:p>
            <a:endParaRPr lang="en-US" altLang="zh-TW" sz="2400" dirty="0"/>
          </a:p>
          <a:p>
            <a:r>
              <a:rPr lang="en-US" altLang="zh-TW" sz="2400" dirty="0" smtClean="0"/>
              <a:t>Supports </a:t>
            </a:r>
            <a:r>
              <a:rPr lang="en-US" altLang="zh-TW" sz="2400" dirty="0"/>
              <a:t>the most </a:t>
            </a:r>
            <a:r>
              <a:rPr lang="en-US" altLang="zh-TW" sz="2400" dirty="0" smtClean="0"/>
              <a:t>popular subset</a:t>
            </a:r>
            <a:r>
              <a:rPr lang="en-US" altLang="zh-TW" sz="2400" dirty="0"/>
              <a:t>, namely “echo” or “ping” messages, “destination unreachable</a:t>
            </a:r>
            <a:r>
              <a:rPr lang="en-US" altLang="zh-TW" sz="2400" dirty="0" smtClean="0"/>
              <a:t>” messages</a:t>
            </a:r>
            <a:r>
              <a:rPr lang="en-US" altLang="zh-TW" sz="2400" dirty="0"/>
              <a:t>, which are created upon packet </a:t>
            </a:r>
            <a:r>
              <a:rPr lang="en-US" altLang="zh-TW" sz="2400" dirty="0" smtClean="0"/>
              <a:t>reception for </a:t>
            </a:r>
            <a:r>
              <a:rPr lang="en-US" altLang="zh-TW" sz="2400" dirty="0"/>
              <a:t>a closed port, and “TTL expired” messages, which </a:t>
            </a:r>
            <a:r>
              <a:rPr lang="en-US" altLang="zh-TW" sz="2400" dirty="0" smtClean="0"/>
              <a:t>are returned </a:t>
            </a:r>
            <a:r>
              <a:rPr lang="en-US" altLang="zh-TW" sz="2400" dirty="0"/>
              <a:t>when datagrams with an expired time-to-live (TTL</a:t>
            </a:r>
            <a:r>
              <a:rPr lang="en-US" altLang="zh-TW" sz="2400" dirty="0" smtClean="0"/>
              <a:t>) field </a:t>
            </a:r>
            <a:r>
              <a:rPr lang="en-US" altLang="zh-TW" sz="2400" dirty="0"/>
              <a:t>are observed.</a:t>
            </a:r>
            <a:endParaRPr lang="zh-TW" altLang="en-US" sz="2400" dirty="0"/>
          </a:p>
        </p:txBody>
      </p:sp>
      <p:sp>
        <p:nvSpPr>
          <p:cNvPr id="4" name="頁尾版面配置區 3"/>
          <p:cNvSpPr>
            <a:spLocks noGrp="1"/>
          </p:cNvSpPr>
          <p:nvPr>
            <p:ph type="ftr" sz="quarter" idx="11"/>
          </p:nvPr>
        </p:nvSpPr>
        <p:spPr/>
        <p:txBody>
          <a:bodyPr/>
          <a:lstStyle/>
          <a:p>
            <a:pPr>
              <a:defRPr/>
            </a:pPr>
            <a:r>
              <a:rPr lang="en-US" altLang="zh-TW" smtClean="0"/>
              <a:t>Computer &amp; Internet Architecture Lab</a:t>
            </a:r>
          </a:p>
          <a:p>
            <a:pPr>
              <a:defRPr/>
            </a:pPr>
            <a:r>
              <a:rPr lang="en-US" altLang="zh-TW" smtClean="0"/>
              <a:t>CSIE, National Cheng Kung University</a:t>
            </a:r>
            <a:endParaRPr lang="en-US" altLang="zh-TW" dirty="0"/>
          </a:p>
        </p:txBody>
      </p:sp>
      <p:sp>
        <p:nvSpPr>
          <p:cNvPr id="5" name="投影片編號版面配置區 4"/>
          <p:cNvSpPr>
            <a:spLocks noGrp="1"/>
          </p:cNvSpPr>
          <p:nvPr>
            <p:ph type="sldNum" sz="quarter" idx="12"/>
          </p:nvPr>
        </p:nvSpPr>
        <p:spPr/>
        <p:txBody>
          <a:bodyPr/>
          <a:lstStyle/>
          <a:p>
            <a:pPr>
              <a:defRPr/>
            </a:pPr>
            <a:fld id="{5AF3F63C-EE3D-4A67-9BE8-F52E6A2DE316}" type="slidenum">
              <a:rPr lang="en-US" altLang="zh-TW" smtClean="0"/>
              <a:pPr>
                <a:defRPr/>
              </a:pPr>
              <a:t>7</a:t>
            </a:fld>
            <a:endParaRPr lang="en-US" altLang="zh-TW"/>
          </a:p>
        </p:txBody>
      </p:sp>
    </p:spTree>
    <p:extLst>
      <p:ext uri="{BB962C8B-B14F-4D97-AF65-F5344CB8AC3E}">
        <p14:creationId xmlns:p14="http://schemas.microsoft.com/office/powerpoint/2010/main" val="10975699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UDP module &amp; IP Output Handler</a:t>
            </a:r>
            <a:endParaRPr lang="zh-TW" altLang="en-US" dirty="0"/>
          </a:p>
        </p:txBody>
      </p:sp>
      <p:sp>
        <p:nvSpPr>
          <p:cNvPr id="3" name="內容版面配置區 2"/>
          <p:cNvSpPr>
            <a:spLocks noGrp="1"/>
          </p:cNvSpPr>
          <p:nvPr>
            <p:ph idx="1"/>
          </p:nvPr>
        </p:nvSpPr>
        <p:spPr/>
        <p:txBody>
          <a:bodyPr/>
          <a:lstStyle/>
          <a:p>
            <a:endParaRPr lang="en-US" altLang="zh-TW" sz="2400" dirty="0" smtClean="0"/>
          </a:p>
          <a:p>
            <a:r>
              <a:rPr lang="en-US" altLang="zh-TW" sz="2400" dirty="0" smtClean="0"/>
              <a:t>The </a:t>
            </a:r>
            <a:r>
              <a:rPr lang="en-US" altLang="zh-TW" sz="2400" i="1" dirty="0"/>
              <a:t>UDP </a:t>
            </a:r>
            <a:r>
              <a:rPr lang="en-US" altLang="zh-TW" sz="2400" dirty="0"/>
              <a:t>module handles the </a:t>
            </a:r>
            <a:r>
              <a:rPr lang="en-US" altLang="zh-TW" sz="2400" dirty="0" smtClean="0"/>
              <a:t>processing of </a:t>
            </a:r>
            <a:r>
              <a:rPr lang="en-US" altLang="zh-TW" sz="2400" dirty="0"/>
              <a:t>the corresponding protocol, which is a stateless light-weight </a:t>
            </a:r>
            <a:r>
              <a:rPr lang="en-US" altLang="zh-TW" sz="2400" dirty="0" smtClean="0"/>
              <a:t>protocol </a:t>
            </a:r>
            <a:r>
              <a:rPr lang="en-US" altLang="zh-TW" sz="2400" dirty="0"/>
              <a:t>that allows for quick and easy data exchange </a:t>
            </a:r>
            <a:r>
              <a:rPr lang="en-US" altLang="zh-TW" sz="2400" dirty="0" smtClean="0"/>
              <a:t>between two </a:t>
            </a:r>
            <a:r>
              <a:rPr lang="en-US" altLang="zh-TW" sz="2400" dirty="0"/>
              <a:t>end-points</a:t>
            </a:r>
            <a:r>
              <a:rPr lang="en-US" altLang="zh-TW" sz="2400" dirty="0" smtClean="0"/>
              <a:t>.</a:t>
            </a:r>
          </a:p>
          <a:p>
            <a:endParaRPr lang="en-US" altLang="zh-TW" sz="2400" dirty="0"/>
          </a:p>
          <a:p>
            <a:r>
              <a:rPr lang="en-US" altLang="zh-TW" sz="2400" i="1" dirty="0" smtClean="0"/>
              <a:t>IP Output Handler </a:t>
            </a:r>
            <a:r>
              <a:rPr lang="en-US" altLang="zh-TW" sz="2400" dirty="0" smtClean="0"/>
              <a:t>merges </a:t>
            </a:r>
            <a:r>
              <a:rPr lang="en-US" altLang="zh-TW" sz="2400" dirty="0"/>
              <a:t>all the data streams back into a single stream</a:t>
            </a:r>
            <a:r>
              <a:rPr lang="en-US" altLang="zh-TW" sz="2400" dirty="0" smtClean="0"/>
              <a:t>, computes </a:t>
            </a:r>
            <a:r>
              <a:rPr lang="en-US" altLang="zh-TW" sz="2400" dirty="0"/>
              <a:t>the IP checksum, issues a lookup to the ARP table</a:t>
            </a:r>
            <a:r>
              <a:rPr lang="en-US" altLang="zh-TW" sz="2400" dirty="0" smtClean="0"/>
              <a:t>, formats </a:t>
            </a:r>
            <a:r>
              <a:rPr lang="en-US" altLang="zh-TW" sz="2400" dirty="0"/>
              <a:t>headers and passes them onto the Ethernet </a:t>
            </a:r>
            <a:r>
              <a:rPr lang="en-US" altLang="zh-TW" sz="2400" dirty="0" smtClean="0"/>
              <a:t>Network Interface </a:t>
            </a:r>
            <a:r>
              <a:rPr lang="en-US" altLang="zh-TW" sz="2400" dirty="0"/>
              <a:t>for transmission.</a:t>
            </a:r>
            <a:endParaRPr lang="zh-TW" altLang="en-US" sz="2400" dirty="0"/>
          </a:p>
        </p:txBody>
      </p:sp>
      <p:sp>
        <p:nvSpPr>
          <p:cNvPr id="4" name="頁尾版面配置區 3"/>
          <p:cNvSpPr>
            <a:spLocks noGrp="1"/>
          </p:cNvSpPr>
          <p:nvPr>
            <p:ph type="ftr" sz="quarter" idx="11"/>
          </p:nvPr>
        </p:nvSpPr>
        <p:spPr/>
        <p:txBody>
          <a:bodyPr/>
          <a:lstStyle/>
          <a:p>
            <a:pPr>
              <a:defRPr/>
            </a:pPr>
            <a:r>
              <a:rPr lang="en-US" altLang="zh-TW" smtClean="0"/>
              <a:t>Computer &amp; Internet Architecture Lab</a:t>
            </a:r>
          </a:p>
          <a:p>
            <a:pPr>
              <a:defRPr/>
            </a:pPr>
            <a:r>
              <a:rPr lang="en-US" altLang="zh-TW" smtClean="0"/>
              <a:t>CSIE, National Cheng Kung University</a:t>
            </a:r>
            <a:endParaRPr lang="en-US" altLang="zh-TW" dirty="0"/>
          </a:p>
        </p:txBody>
      </p:sp>
      <p:sp>
        <p:nvSpPr>
          <p:cNvPr id="5" name="投影片編號版面配置區 4"/>
          <p:cNvSpPr>
            <a:spLocks noGrp="1"/>
          </p:cNvSpPr>
          <p:nvPr>
            <p:ph type="sldNum" sz="quarter" idx="12"/>
          </p:nvPr>
        </p:nvSpPr>
        <p:spPr/>
        <p:txBody>
          <a:bodyPr/>
          <a:lstStyle/>
          <a:p>
            <a:pPr>
              <a:defRPr/>
            </a:pPr>
            <a:fld id="{5AF3F63C-EE3D-4A67-9BE8-F52E6A2DE316}" type="slidenum">
              <a:rPr lang="en-US" altLang="zh-TW" smtClean="0"/>
              <a:pPr>
                <a:defRPr/>
              </a:pPr>
              <a:t>8</a:t>
            </a:fld>
            <a:endParaRPr lang="en-US" altLang="zh-TW"/>
          </a:p>
        </p:txBody>
      </p:sp>
    </p:spTree>
    <p:extLst>
      <p:ext uri="{BB962C8B-B14F-4D97-AF65-F5344CB8AC3E}">
        <p14:creationId xmlns:p14="http://schemas.microsoft.com/office/powerpoint/2010/main" val="36390292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TCP ARCHITECTURE</a:t>
            </a:r>
            <a:endParaRPr lang="zh-TW" altLang="en-US" dirty="0"/>
          </a:p>
        </p:txBody>
      </p:sp>
      <p:sp>
        <p:nvSpPr>
          <p:cNvPr id="4" name="頁尾版面配置區 3"/>
          <p:cNvSpPr>
            <a:spLocks noGrp="1"/>
          </p:cNvSpPr>
          <p:nvPr>
            <p:ph type="ftr" sz="quarter" idx="11"/>
          </p:nvPr>
        </p:nvSpPr>
        <p:spPr/>
        <p:txBody>
          <a:bodyPr/>
          <a:lstStyle/>
          <a:p>
            <a:pPr>
              <a:defRPr/>
            </a:pPr>
            <a:r>
              <a:rPr lang="en-US" altLang="zh-TW" smtClean="0"/>
              <a:t>Computer &amp; Internet Architecture Lab</a:t>
            </a:r>
          </a:p>
          <a:p>
            <a:pPr>
              <a:defRPr/>
            </a:pPr>
            <a:r>
              <a:rPr lang="en-US" altLang="zh-TW" smtClean="0"/>
              <a:t>CSIE, National Cheng Kung University</a:t>
            </a:r>
            <a:endParaRPr lang="en-US" altLang="zh-TW" dirty="0"/>
          </a:p>
        </p:txBody>
      </p:sp>
      <p:sp>
        <p:nvSpPr>
          <p:cNvPr id="5" name="投影片編號版面配置區 4"/>
          <p:cNvSpPr>
            <a:spLocks noGrp="1"/>
          </p:cNvSpPr>
          <p:nvPr>
            <p:ph type="sldNum" sz="quarter" idx="12"/>
          </p:nvPr>
        </p:nvSpPr>
        <p:spPr/>
        <p:txBody>
          <a:bodyPr/>
          <a:lstStyle/>
          <a:p>
            <a:pPr>
              <a:defRPr/>
            </a:pPr>
            <a:fld id="{5AF3F63C-EE3D-4A67-9BE8-F52E6A2DE316}" type="slidenum">
              <a:rPr lang="en-US" altLang="zh-TW" smtClean="0"/>
              <a:pPr>
                <a:defRPr/>
              </a:pPr>
              <a:t>9</a:t>
            </a:fld>
            <a:endParaRPr lang="en-US" altLang="zh-TW"/>
          </a:p>
        </p:txBody>
      </p:sp>
      <p:pic>
        <p:nvPicPr>
          <p:cNvPr id="6" name="圖片 5"/>
          <p:cNvPicPr>
            <a:picLocks noChangeAspect="1"/>
          </p:cNvPicPr>
          <p:nvPr/>
        </p:nvPicPr>
        <p:blipFill>
          <a:blip r:embed="rId2"/>
          <a:stretch>
            <a:fillRect/>
          </a:stretch>
        </p:blipFill>
        <p:spPr>
          <a:xfrm>
            <a:off x="2854396" y="1412878"/>
            <a:ext cx="5767937" cy="4729337"/>
          </a:xfrm>
          <a:prstGeom prst="rect">
            <a:avLst/>
          </a:prstGeom>
        </p:spPr>
      </p:pic>
    </p:spTree>
    <p:extLst>
      <p:ext uri="{BB962C8B-B14F-4D97-AF65-F5344CB8AC3E}">
        <p14:creationId xmlns:p14="http://schemas.microsoft.com/office/powerpoint/2010/main" val="1067695816"/>
      </p:ext>
    </p:extLst>
  </p:cSld>
  <p:clrMapOvr>
    <a:masterClrMapping/>
  </p:clrMapOvr>
</p:sld>
</file>

<file path=ppt/theme/theme1.xml><?xml version="1.0" encoding="utf-8"?>
<a:theme xmlns:a="http://schemas.openxmlformats.org/drawingml/2006/main" name="佈景主題1">
  <a:themeElements>
    <a:clrScheme name="Studio 2">
      <a:dk1>
        <a:srgbClr val="000000"/>
      </a:dk1>
      <a:lt1>
        <a:srgbClr val="FFFFFF"/>
      </a:lt1>
      <a:dk2>
        <a:srgbClr val="3732A0"/>
      </a:dk2>
      <a:lt2>
        <a:srgbClr val="666699"/>
      </a:lt2>
      <a:accent1>
        <a:srgbClr val="CCCCFF"/>
      </a:accent1>
      <a:accent2>
        <a:srgbClr val="009999"/>
      </a:accent2>
      <a:accent3>
        <a:srgbClr val="FFFFFF"/>
      </a:accent3>
      <a:accent4>
        <a:srgbClr val="000000"/>
      </a:accent4>
      <a:accent5>
        <a:srgbClr val="E2E2FF"/>
      </a:accent5>
      <a:accent6>
        <a:srgbClr val="008A8A"/>
      </a:accent6>
      <a:hlink>
        <a:srgbClr val="3366CC"/>
      </a:hlink>
      <a:folHlink>
        <a:srgbClr val="9094B8"/>
      </a:folHlink>
    </a:clrScheme>
    <a:fontScheme name="自訂 2">
      <a:majorFont>
        <a:latin typeface="Times New Roman"/>
        <a:ea typeface="新細明體"/>
        <a:cs typeface=""/>
      </a:majorFont>
      <a:minorFont>
        <a:latin typeface="Times New Roman"/>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udio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clrMap bg1="lt1" tx1="dk1" bg2="lt2" tx2="dk2" accent1="accent1" accent2="accent2" accent3="accent3" accent4="accent4" accent5="accent5" accent6="accent6" hlink="hlink" folHlink="folHlink"/>
    </a:extraClrScheme>
    <a:extraClrScheme>
      <a:clrScheme name="Studio 2">
        <a:dk1>
          <a:srgbClr val="000000"/>
        </a:dk1>
        <a:lt1>
          <a:srgbClr val="FFFFFF"/>
        </a:lt1>
        <a:dk2>
          <a:srgbClr val="3732A0"/>
        </a:dk2>
        <a:lt2>
          <a:srgbClr val="666699"/>
        </a:lt2>
        <a:accent1>
          <a:srgbClr val="CCCCFF"/>
        </a:accent1>
        <a:accent2>
          <a:srgbClr val="009999"/>
        </a:accent2>
        <a:accent3>
          <a:srgbClr val="FFFFFF"/>
        </a:accent3>
        <a:accent4>
          <a:srgbClr val="000000"/>
        </a:accent4>
        <a:accent5>
          <a:srgbClr val="E2E2FF"/>
        </a:accent5>
        <a:accent6>
          <a:srgbClr val="008A8A"/>
        </a:accent6>
        <a:hlink>
          <a:srgbClr val="3366CC"/>
        </a:hlink>
        <a:folHlink>
          <a:srgbClr val="9094B8"/>
        </a:folHlink>
      </a:clrScheme>
      <a:clrMap bg1="lt1" tx1="dk1" bg2="lt2" tx2="dk2" accent1="accent1" accent2="accent2" accent3="accent3" accent4="accent4" accent5="accent5" accent6="accent6" hlink="hlink" folHlink="folHlink"/>
    </a:extraClrScheme>
    <a:extraClrScheme>
      <a:clrScheme name="Studio 3">
        <a:dk1>
          <a:srgbClr val="000000"/>
        </a:dk1>
        <a:lt1>
          <a:srgbClr val="FFFFFF"/>
        </a:lt1>
        <a:dk2>
          <a:srgbClr val="CD0505"/>
        </a:dk2>
        <a:lt2>
          <a:srgbClr val="5F5F5F"/>
        </a:lt2>
        <a:accent1>
          <a:srgbClr val="D2D5DE"/>
        </a:accent1>
        <a:accent2>
          <a:srgbClr val="D55757"/>
        </a:accent2>
        <a:accent3>
          <a:srgbClr val="FFFFFF"/>
        </a:accent3>
        <a:accent4>
          <a:srgbClr val="000000"/>
        </a:accent4>
        <a:accent5>
          <a:srgbClr val="E5E7EC"/>
        </a:accent5>
        <a:accent6>
          <a:srgbClr val="C14E4E"/>
        </a:accent6>
        <a:hlink>
          <a:srgbClr val="F42D1E"/>
        </a:hlink>
        <a:folHlink>
          <a:srgbClr val="7C849E"/>
        </a:folHlink>
      </a:clrScheme>
      <a:clrMap bg1="lt1" tx1="dk1" bg2="lt2" tx2="dk2" accent1="accent1" accent2="accent2" accent3="accent3" accent4="accent4" accent5="accent5" accent6="accent6" hlink="hlink" folHlink="folHlink"/>
    </a:extraClrScheme>
    <a:extraClrScheme>
      <a:clrScheme name="Studio 4">
        <a:dk1>
          <a:srgbClr val="000000"/>
        </a:dk1>
        <a:lt1>
          <a:srgbClr val="FFFFFF"/>
        </a:lt1>
        <a:dk2>
          <a:srgbClr val="551A07"/>
        </a:dk2>
        <a:lt2>
          <a:srgbClr val="CC3300"/>
        </a:lt2>
        <a:accent1>
          <a:srgbClr val="F4B400"/>
        </a:accent1>
        <a:accent2>
          <a:srgbClr val="993300"/>
        </a:accent2>
        <a:accent3>
          <a:srgbClr val="FFFFFF"/>
        </a:accent3>
        <a:accent4>
          <a:srgbClr val="000000"/>
        </a:accent4>
        <a:accent5>
          <a:srgbClr val="F8D6AA"/>
        </a:accent5>
        <a:accent6>
          <a:srgbClr val="8A2D00"/>
        </a:accent6>
        <a:hlink>
          <a:srgbClr val="FF3300"/>
        </a:hlink>
        <a:folHlink>
          <a:srgbClr val="666699"/>
        </a:folHlink>
      </a:clrScheme>
      <a:clrMap bg1="lt1" tx1="dk1" bg2="lt2" tx2="dk2" accent1="accent1" accent2="accent2" accent3="accent3" accent4="accent4" accent5="accent5" accent6="accent6" hlink="hlink" folHlink="folHlink"/>
    </a:extraClrScheme>
    <a:extraClrScheme>
      <a:clrScheme name="Studio 5">
        <a:dk1>
          <a:srgbClr val="000000"/>
        </a:dk1>
        <a:lt1>
          <a:srgbClr val="FFFFFF"/>
        </a:lt1>
        <a:dk2>
          <a:srgbClr val="FF0000"/>
        </a:dk2>
        <a:lt2>
          <a:srgbClr val="FFCC00"/>
        </a:lt2>
        <a:accent1>
          <a:srgbClr val="66CCFF"/>
        </a:accent1>
        <a:accent2>
          <a:srgbClr val="009900"/>
        </a:accent2>
        <a:accent3>
          <a:srgbClr val="FFFFFF"/>
        </a:accent3>
        <a:accent4>
          <a:srgbClr val="000000"/>
        </a:accent4>
        <a:accent5>
          <a:srgbClr val="B8E2FF"/>
        </a:accent5>
        <a:accent6>
          <a:srgbClr val="008A00"/>
        </a:accent6>
        <a:hlink>
          <a:srgbClr val="FF3300"/>
        </a:hlink>
        <a:folHlink>
          <a:srgbClr val="6600FF"/>
        </a:folHlink>
      </a:clrScheme>
      <a:clrMap bg1="lt1" tx1="dk1" bg2="lt2" tx2="dk2" accent1="accent1" accent2="accent2" accent3="accent3" accent4="accent4" accent5="accent5" accent6="accent6" hlink="hlink" folHlink="folHlink"/>
    </a:extraClrScheme>
    <a:extraClrScheme>
      <a:clrScheme name="Studio 6">
        <a:dk1>
          <a:srgbClr val="666633"/>
        </a:dk1>
        <a:lt1>
          <a:srgbClr val="FFFFFF"/>
        </a:lt1>
        <a:dk2>
          <a:srgbClr val="000000"/>
        </a:dk2>
        <a:lt2>
          <a:srgbClr val="CC3300"/>
        </a:lt2>
        <a:accent1>
          <a:srgbClr val="808000"/>
        </a:accent1>
        <a:accent2>
          <a:srgbClr val="FF9900"/>
        </a:accent2>
        <a:accent3>
          <a:srgbClr val="AAAAAA"/>
        </a:accent3>
        <a:accent4>
          <a:srgbClr val="DADADA"/>
        </a:accent4>
        <a:accent5>
          <a:srgbClr val="C0C0AA"/>
        </a:accent5>
        <a:accent6>
          <a:srgbClr val="E78A00"/>
        </a:accent6>
        <a:hlink>
          <a:srgbClr val="CC6600"/>
        </a:hlink>
        <a:folHlink>
          <a:srgbClr val="434B1F"/>
        </a:folHlink>
      </a:clrScheme>
      <a:clrMap bg1="dk2" tx1="lt1" bg2="dk1" tx2="lt2" accent1="accent1" accent2="accent2" accent3="accent3" accent4="accent4" accent5="accent5" accent6="accent6" hlink="hlink" folHlink="folHlink"/>
    </a:extraClrScheme>
    <a:extraClrScheme>
      <a:clrScheme name="Studio 7">
        <a:dk1>
          <a:srgbClr val="766997"/>
        </a:dk1>
        <a:lt1>
          <a:srgbClr val="FFFFFF"/>
        </a:lt1>
        <a:dk2>
          <a:srgbClr val="530901"/>
        </a:dk2>
        <a:lt2>
          <a:srgbClr val="FFFFFF"/>
        </a:lt2>
        <a:accent1>
          <a:srgbClr val="FF3300"/>
        </a:accent1>
        <a:accent2>
          <a:srgbClr val="CC6600"/>
        </a:accent2>
        <a:accent3>
          <a:srgbClr val="B3AAAA"/>
        </a:accent3>
        <a:accent4>
          <a:srgbClr val="DADADA"/>
        </a:accent4>
        <a:accent5>
          <a:srgbClr val="FFADAA"/>
        </a:accent5>
        <a:accent6>
          <a:srgbClr val="B95C00"/>
        </a:accent6>
        <a:hlink>
          <a:srgbClr val="FF9900"/>
        </a:hlink>
        <a:folHlink>
          <a:srgbClr val="993300"/>
        </a:folHlink>
      </a:clrScheme>
      <a:clrMap bg1="dk2" tx1="lt1" bg2="dk1" tx2="lt2" accent1="accent1" accent2="accent2" accent3="accent3" accent4="accent4" accent5="accent5" accent6="accent6" hlink="hlink" folHlink="folHlink"/>
    </a:extraClrScheme>
    <a:extraClrScheme>
      <a:clrScheme name="Studio 8">
        <a:dk1>
          <a:srgbClr val="666699"/>
        </a:dk1>
        <a:lt1>
          <a:srgbClr val="FFFFFF"/>
        </a:lt1>
        <a:dk2>
          <a:srgbClr val="4C004C"/>
        </a:dk2>
        <a:lt2>
          <a:srgbClr val="FFFFFF"/>
        </a:lt2>
        <a:accent1>
          <a:srgbClr val="0099CC"/>
        </a:accent1>
        <a:accent2>
          <a:srgbClr val="993366"/>
        </a:accent2>
        <a:accent3>
          <a:srgbClr val="B2AAB2"/>
        </a:accent3>
        <a:accent4>
          <a:srgbClr val="DADADA"/>
        </a:accent4>
        <a:accent5>
          <a:srgbClr val="AACAE2"/>
        </a:accent5>
        <a:accent6>
          <a:srgbClr val="8A2D5C"/>
        </a:accent6>
        <a:hlink>
          <a:srgbClr val="99CC00"/>
        </a:hlink>
        <a:folHlink>
          <a:srgbClr val="006699"/>
        </a:folHlink>
      </a:clrScheme>
      <a:clrMap bg1="dk2" tx1="lt1" bg2="dk1" tx2="lt2" accent1="accent1" accent2="accent2" accent3="accent3" accent4="accent4" accent5="accent5" accent6="accent6" hlink="hlink" folHlink="folHlink"/>
    </a:extraClrScheme>
    <a:extraClrScheme>
      <a:clrScheme name="Studio 9">
        <a:dk1>
          <a:srgbClr val="565682"/>
        </a:dk1>
        <a:lt1>
          <a:srgbClr val="FFFFFF"/>
        </a:lt1>
        <a:dk2>
          <a:srgbClr val="1E1551"/>
        </a:dk2>
        <a:lt2>
          <a:srgbClr val="CCFFFF"/>
        </a:lt2>
        <a:accent1>
          <a:srgbClr val="33CCCC"/>
        </a:accent1>
        <a:accent2>
          <a:srgbClr val="009999"/>
        </a:accent2>
        <a:accent3>
          <a:srgbClr val="ABAAB3"/>
        </a:accent3>
        <a:accent4>
          <a:srgbClr val="DADADA"/>
        </a:accent4>
        <a:accent5>
          <a:srgbClr val="ADE2E2"/>
        </a:accent5>
        <a:accent6>
          <a:srgbClr val="008A8A"/>
        </a:accent6>
        <a:hlink>
          <a:srgbClr val="FF9900"/>
        </a:hlink>
        <a:folHlink>
          <a:srgbClr val="005986"/>
        </a:folHlink>
      </a:clrScheme>
      <a:clrMap bg1="dk2" tx1="lt1" bg2="dk1" tx2="lt2" accent1="accent1" accent2="accent2" accent3="accent3" accent4="accent4" accent5="accent5" accent6="accent6" hlink="hlink" folHlink="folHlink"/>
    </a:extraClrScheme>
    <a:extraClrScheme>
      <a:clrScheme name="Studio 10">
        <a:dk1>
          <a:srgbClr val="CCCC99"/>
        </a:dk1>
        <a:lt1>
          <a:srgbClr val="FFFFFF"/>
        </a:lt1>
        <a:dk2>
          <a:srgbClr val="2E5D5C"/>
        </a:dk2>
        <a:lt2>
          <a:srgbClr val="FFFFFF"/>
        </a:lt2>
        <a:accent1>
          <a:srgbClr val="0099CC"/>
        </a:accent1>
        <a:accent2>
          <a:srgbClr val="D6E0E0"/>
        </a:accent2>
        <a:accent3>
          <a:srgbClr val="ADB6B5"/>
        </a:accent3>
        <a:accent4>
          <a:srgbClr val="DADADA"/>
        </a:accent4>
        <a:accent5>
          <a:srgbClr val="AACAE2"/>
        </a:accent5>
        <a:accent6>
          <a:srgbClr val="C2CBCB"/>
        </a:accent6>
        <a:hlink>
          <a:srgbClr val="CCCC99"/>
        </a:hlink>
        <a:folHlink>
          <a:srgbClr val="428A8C"/>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佈景主題1" id="{9CCEAD8C-D56E-4C04-B23A-B9E1C0582F04}" vid="{AA53D388-72CD-4FE1-A0B7-01F449EC4384}"/>
    </a:ext>
  </a:extLst>
</a:theme>
</file>

<file path=docProps/app.xml><?xml version="1.0" encoding="utf-8"?>
<Properties xmlns="http://schemas.openxmlformats.org/officeDocument/2006/extended-properties" xmlns:vt="http://schemas.openxmlformats.org/officeDocument/2006/docPropsVTypes">
  <Template>佈景主題1</Template>
  <TotalTime>3036</TotalTime>
  <Words>1744</Words>
  <Application>Microsoft Office PowerPoint</Application>
  <PresentationFormat>寬螢幕</PresentationFormat>
  <Paragraphs>203</Paragraphs>
  <Slides>26</Slides>
  <Notes>0</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26</vt:i4>
      </vt:variant>
    </vt:vector>
  </HeadingPairs>
  <TitlesOfParts>
    <vt:vector size="33" baseType="lpstr">
      <vt:lpstr>新細明體</vt:lpstr>
      <vt:lpstr>Arial</vt:lpstr>
      <vt:lpstr>Arial Black</vt:lpstr>
      <vt:lpstr>Cambria Math</vt:lpstr>
      <vt:lpstr>Times New Roman</vt:lpstr>
      <vt:lpstr>Wingdings</vt:lpstr>
      <vt:lpstr>佈景主題1</vt:lpstr>
      <vt:lpstr>  Scalable 10 Gbps TCP/IP Stack Architecture for Reconfigurable Hardware</vt:lpstr>
      <vt:lpstr>INTRODUCTION</vt:lpstr>
      <vt:lpstr>Features</vt:lpstr>
      <vt:lpstr>Block diagram of the implemented TCP/IP stack</vt:lpstr>
      <vt:lpstr>IP Input Handler</vt:lpstr>
      <vt:lpstr>ARP module</vt:lpstr>
      <vt:lpstr>ICMP module.</vt:lpstr>
      <vt:lpstr>UDP module &amp; IP Output Handler</vt:lpstr>
      <vt:lpstr>TCP ARCHITECTURE</vt:lpstr>
      <vt:lpstr>Session lookup module</vt:lpstr>
      <vt:lpstr>Port Table &amp; State Table</vt:lpstr>
      <vt:lpstr>Timers module</vt:lpstr>
      <vt:lpstr>Timers module</vt:lpstr>
      <vt:lpstr>Timers module &amp; Event Engine</vt:lpstr>
      <vt:lpstr>RX Engine</vt:lpstr>
      <vt:lpstr>TX Engine</vt:lpstr>
      <vt:lpstr>TCP buffer</vt:lpstr>
      <vt:lpstr>TCP buffer</vt:lpstr>
      <vt:lpstr>RX Buffer</vt:lpstr>
      <vt:lpstr>Out-of-Order (OOO) Packet Processing</vt:lpstr>
      <vt:lpstr>TX Buffer</vt:lpstr>
      <vt:lpstr>EVALUATION</vt:lpstr>
      <vt:lpstr>Throughput</vt:lpstr>
      <vt:lpstr>PowerPoint 簡報</vt:lpstr>
      <vt:lpstr>Latency</vt:lpstr>
      <vt:lpstr>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Hardware accelerator to speed up packet processing in NDN router</dc:title>
  <dc:creator>林子傑</dc:creator>
  <cp:lastModifiedBy>Windows 使用者</cp:lastModifiedBy>
  <cp:revision>132</cp:revision>
  <dcterms:created xsi:type="dcterms:W3CDTF">2017-09-12T03:31:31Z</dcterms:created>
  <dcterms:modified xsi:type="dcterms:W3CDTF">2017-10-25T02:01:01Z</dcterms:modified>
</cp:coreProperties>
</file>